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E60A5941-6502-4064-9AC1-A9F075E9053F}" type="datetimeFigureOut">
              <a:rPr lang="es-CO" smtClean="0"/>
              <a:t>14/09/2017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953950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E60A5941-6502-4064-9AC1-A9F075E9053F}" type="datetimeFigureOut">
              <a:rPr lang="es-CO" smtClean="0"/>
              <a:t>14/09/2017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1788698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E60A5941-6502-4064-9AC1-A9F075E9053F}" type="datetimeFigureOut">
              <a:rPr lang="es-CO" smtClean="0"/>
              <a:t>14/09/2017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335792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E60A5941-6502-4064-9AC1-A9F075E9053F}" type="datetimeFigureOut">
              <a:rPr lang="es-CO" smtClean="0"/>
              <a:t>14/09/2017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42603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60A5941-6502-4064-9AC1-A9F075E9053F}" type="datetimeFigureOut">
              <a:rPr lang="es-CO" smtClean="0"/>
              <a:t>14/09/2017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302409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E60A5941-6502-4064-9AC1-A9F075E9053F}" type="datetimeFigureOut">
              <a:rPr lang="es-CO" smtClean="0"/>
              <a:t>14/09/2017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1870115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E60A5941-6502-4064-9AC1-A9F075E9053F}" type="datetimeFigureOut">
              <a:rPr lang="es-CO" smtClean="0"/>
              <a:t>14/09/2017</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2921101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E60A5941-6502-4064-9AC1-A9F075E9053F}" type="datetimeFigureOut">
              <a:rPr lang="es-CO" smtClean="0"/>
              <a:t>14/09/2017</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107349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60A5941-6502-4064-9AC1-A9F075E9053F}" type="datetimeFigureOut">
              <a:rPr lang="es-CO" smtClean="0"/>
              <a:t>14/09/2017</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323676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60A5941-6502-4064-9AC1-A9F075E9053F}" type="datetimeFigureOut">
              <a:rPr lang="es-CO" smtClean="0"/>
              <a:t>14/09/2017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245138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60A5941-6502-4064-9AC1-A9F075E9053F}" type="datetimeFigureOut">
              <a:rPr lang="es-CO" smtClean="0"/>
              <a:t>14/09/2017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913C9E11-E352-4C1F-BAA0-1FB06F15E755}" type="slidenum">
              <a:rPr lang="es-CO" smtClean="0"/>
              <a:t>‹Nº›</a:t>
            </a:fld>
            <a:endParaRPr lang="es-CO"/>
          </a:p>
        </p:txBody>
      </p:sp>
    </p:spTree>
    <p:extLst>
      <p:ext uri="{BB962C8B-B14F-4D97-AF65-F5344CB8AC3E}">
        <p14:creationId xmlns:p14="http://schemas.microsoft.com/office/powerpoint/2010/main" val="10127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A5941-6502-4064-9AC1-A9F075E9053F}" type="datetimeFigureOut">
              <a:rPr lang="es-CO" smtClean="0"/>
              <a:t>14/09/2017</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3C9E11-E352-4C1F-BAA0-1FB06F15E755}" type="slidenum">
              <a:rPr lang="es-CO" smtClean="0"/>
              <a:t>‹Nº›</a:t>
            </a:fld>
            <a:endParaRPr lang="es-CO"/>
          </a:p>
        </p:txBody>
      </p:sp>
    </p:spTree>
    <p:extLst>
      <p:ext uri="{BB962C8B-B14F-4D97-AF65-F5344CB8AC3E}">
        <p14:creationId xmlns:p14="http://schemas.microsoft.com/office/powerpoint/2010/main" val="246038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ctr">
              <a:buNone/>
            </a:pPr>
            <a:endParaRPr lang="es-CO" sz="2400" b="1" dirty="0">
              <a:latin typeface="Arial" pitchFamily="34" charset="0"/>
              <a:cs typeface="Arial" pitchFamily="34" charset="0"/>
            </a:endParaRPr>
          </a:p>
          <a:p>
            <a:pPr marL="0" indent="0" algn="ctr">
              <a:buNone/>
            </a:pPr>
            <a:endParaRPr lang="es-CO" sz="2400" b="1" dirty="0">
              <a:latin typeface="Arial" pitchFamily="34" charset="0"/>
              <a:cs typeface="Arial" pitchFamily="34" charset="0"/>
            </a:endParaRPr>
          </a:p>
          <a:p>
            <a:pPr marL="0" indent="0" algn="ctr">
              <a:buNone/>
            </a:pPr>
            <a:endParaRPr lang="es-CO" sz="2400" b="1" dirty="0">
              <a:latin typeface="Arial" pitchFamily="34" charset="0"/>
              <a:cs typeface="Arial" pitchFamily="34" charset="0"/>
            </a:endParaRPr>
          </a:p>
          <a:p>
            <a:pPr marL="0" indent="0" algn="ctr">
              <a:buNone/>
            </a:pPr>
            <a:endParaRPr lang="es-CO" sz="2400" b="1" dirty="0">
              <a:latin typeface="Arial" pitchFamily="34" charset="0"/>
              <a:cs typeface="Arial" pitchFamily="34" charset="0"/>
            </a:endParaRPr>
          </a:p>
          <a:p>
            <a:pPr marL="0" indent="0" algn="ctr">
              <a:buNone/>
            </a:pPr>
            <a:r>
              <a:rPr lang="es-CO" sz="4400" b="1" dirty="0">
                <a:latin typeface="Arial" pitchFamily="34" charset="0"/>
                <a:cs typeface="Arial" pitchFamily="34" charset="0"/>
              </a:rPr>
              <a:t>LA JURISPRUDENCIA</a:t>
            </a:r>
          </a:p>
        </p:txBody>
      </p:sp>
    </p:spTree>
    <p:extLst>
      <p:ext uri="{BB962C8B-B14F-4D97-AF65-F5344CB8AC3E}">
        <p14:creationId xmlns:p14="http://schemas.microsoft.com/office/powerpoint/2010/main" val="50957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		Los jueces resolverán según los precedentes</a:t>
            </a: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3</a:t>
            </a:r>
            <a:r>
              <a:rPr lang="es-CO" sz="2000" dirty="0">
                <a:latin typeface="Arial" pitchFamily="34" charset="0"/>
                <a:cs typeface="Arial" pitchFamily="34" charset="0"/>
              </a:rPr>
              <a:t>. </a:t>
            </a:r>
            <a:r>
              <a:rPr lang="es-CO" sz="2000" dirty="0" err="1">
                <a:latin typeface="Arial" pitchFamily="34" charset="0"/>
                <a:cs typeface="Arial" pitchFamily="34" charset="0"/>
              </a:rPr>
              <a:t>S</a:t>
            </a:r>
            <a:r>
              <a:rPr lang="es-CO" sz="2000" i="1" dirty="0" err="1">
                <a:latin typeface="Arial" pitchFamily="34" charset="0"/>
                <a:cs typeface="Arial" pitchFamily="34" charset="0"/>
              </a:rPr>
              <a:t>tare-decisis</a:t>
            </a:r>
            <a:r>
              <a:rPr lang="es-CO" sz="2000" i="1" dirty="0">
                <a:latin typeface="Arial" pitchFamily="34" charset="0"/>
                <a:cs typeface="Arial" pitchFamily="34" charset="0"/>
              </a:rPr>
              <a:t>:</a:t>
            </a:r>
            <a:r>
              <a:rPr lang="es-CO" sz="2000" dirty="0">
                <a:latin typeface="Arial" pitchFamily="34" charset="0"/>
                <a:cs typeface="Arial" pitchFamily="34" charset="0"/>
              </a:rPr>
              <a:t> salvo: 	a) Que el precedente sea irracional.</a:t>
            </a:r>
          </a:p>
          <a:p>
            <a:pPr marL="0" indent="0" algn="just">
              <a:buNone/>
            </a:pPr>
            <a:r>
              <a:rPr lang="es-CO" sz="2000" dirty="0">
                <a:latin typeface="Arial" pitchFamily="34" charset="0"/>
                <a:cs typeface="Arial" pitchFamily="34" charset="0"/>
              </a:rPr>
              <a:t>			b) Que haya cambio notorio de circunstancias.</a:t>
            </a:r>
          </a:p>
          <a:p>
            <a:pPr marL="0" indent="0" algn="just">
              <a:buNone/>
            </a:pPr>
            <a:r>
              <a:rPr lang="es-CO" sz="2000" dirty="0">
                <a:latin typeface="Arial" pitchFamily="34" charset="0"/>
                <a:cs typeface="Arial" pitchFamily="34" charset="0"/>
              </a:rPr>
              <a:t>			c) Que el precedente viole norma del </a:t>
            </a:r>
            <a:r>
              <a:rPr lang="es-CO" sz="2000" i="1" dirty="0" err="1">
                <a:latin typeface="Arial" pitchFamily="34" charset="0"/>
                <a:cs typeface="Arial" pitchFamily="34" charset="0"/>
              </a:rPr>
              <a:t>common</a:t>
            </a: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 o del </a:t>
            </a:r>
            <a:r>
              <a:rPr lang="es-CO" sz="2000" i="1" dirty="0" err="1">
                <a:latin typeface="Arial" pitchFamily="34" charset="0"/>
                <a:cs typeface="Arial" pitchFamily="34" charset="0"/>
              </a:rPr>
              <a:t>equity</a:t>
            </a:r>
            <a:r>
              <a:rPr lang="es-CO" sz="2000" i="1" dirty="0">
                <a:latin typeface="Arial" pitchFamily="34" charset="0"/>
                <a:cs typeface="Arial" pitchFamily="34" charset="0"/>
              </a:rPr>
              <a:t>.</a:t>
            </a:r>
            <a:endParaRPr lang="es-CO" sz="2000" dirty="0">
              <a:latin typeface="Arial" pitchFamily="34" charset="0"/>
              <a:cs typeface="Arial" pitchFamily="34" charset="0"/>
            </a:endParaRPr>
          </a:p>
          <a:p>
            <a:pPr marL="0" indent="0" algn="just">
              <a:buNone/>
            </a:pP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		a) Derecho Federal.</a:t>
            </a: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		    </a:t>
            </a:r>
            <a:r>
              <a:rPr lang="es-CO" sz="2000" i="1" dirty="0" err="1">
                <a:latin typeface="Arial" pitchFamily="34" charset="0"/>
                <a:cs typeface="Arial" pitchFamily="34" charset="0"/>
              </a:rPr>
              <a:t>Federally</a:t>
            </a:r>
            <a:r>
              <a:rPr lang="es-CO" sz="2000" i="1" dirty="0">
                <a:latin typeface="Arial" pitchFamily="34" charset="0"/>
                <a:cs typeface="Arial" pitchFamily="34" charset="0"/>
              </a:rPr>
              <a:t> </a:t>
            </a:r>
            <a:r>
              <a:rPr lang="es-CO" sz="2000" i="1" dirty="0" err="1">
                <a:latin typeface="Arial" pitchFamily="34" charset="0"/>
                <a:cs typeface="Arial" pitchFamily="34" charset="0"/>
              </a:rPr>
              <a:t>created</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i="1" dirty="0">
                <a:latin typeface="Arial" pitchFamily="34" charset="0"/>
                <a:cs typeface="Arial" pitchFamily="34" charset="0"/>
              </a:rPr>
              <a:t>: EE.UU.</a:t>
            </a: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4. </a:t>
            </a:r>
            <a:r>
              <a:rPr lang="es-CO" sz="2000" i="1" dirty="0" err="1">
                <a:latin typeface="Arial" pitchFamily="34" charset="0"/>
                <a:cs typeface="Arial" pitchFamily="34" charset="0"/>
              </a:rPr>
              <a:t>Statute</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	</a:t>
            </a:r>
          </a:p>
          <a:p>
            <a:pPr marL="0" indent="0" algn="just">
              <a:buNone/>
            </a:pPr>
            <a:r>
              <a:rPr lang="es-CO" sz="2000" dirty="0">
                <a:latin typeface="Arial" pitchFamily="34" charset="0"/>
                <a:cs typeface="Arial" pitchFamily="34" charset="0"/>
              </a:rPr>
              <a:t>    (derecho</a:t>
            </a:r>
          </a:p>
          <a:p>
            <a:pPr marL="0" indent="0" algn="just">
              <a:buNone/>
            </a:pPr>
            <a:r>
              <a:rPr lang="es-CO" sz="2000" dirty="0">
                <a:latin typeface="Arial" pitchFamily="34" charset="0"/>
                <a:cs typeface="Arial" pitchFamily="34" charset="0"/>
              </a:rPr>
              <a:t>      legislado)	</a:t>
            </a:r>
          </a:p>
          <a:p>
            <a:pPr marL="0" indent="0" algn="just">
              <a:buNone/>
            </a:pPr>
            <a:r>
              <a:rPr lang="es-CO" sz="2000" dirty="0">
                <a:latin typeface="Arial" pitchFamily="34" charset="0"/>
                <a:cs typeface="Arial" pitchFamily="34" charset="0"/>
              </a:rPr>
              <a:t>	</a:t>
            </a:r>
            <a:r>
              <a:rPr lang="es-CO" sz="2000" dirty="0">
                <a:latin typeface="Arial" pitchFamily="34" charset="0"/>
                <a:cs typeface="Arial" pitchFamily="34" charset="0"/>
              </a:rPr>
              <a:t>	b) Derecho del Estado-miembro</a:t>
            </a:r>
          </a:p>
          <a:p>
            <a:pPr marL="0" indent="0" algn="just">
              <a:buNone/>
            </a:pPr>
            <a:r>
              <a:rPr lang="es-CO" sz="2000" dirty="0">
                <a:latin typeface="Arial" pitchFamily="34" charset="0"/>
                <a:cs typeface="Arial" pitchFamily="34" charset="0"/>
              </a:rPr>
              <a:t>	</a:t>
            </a:r>
            <a:r>
              <a:rPr lang="es-CO" sz="2000" dirty="0">
                <a:latin typeface="Arial" pitchFamily="34" charset="0"/>
                <a:cs typeface="Arial" pitchFamily="34" charset="0"/>
              </a:rPr>
              <a:t>	    </a:t>
            </a:r>
            <a:r>
              <a:rPr lang="es-CO" sz="2000" i="1" dirty="0" err="1">
                <a:latin typeface="Arial" pitchFamily="34" charset="0"/>
                <a:cs typeface="Arial" pitchFamily="34" charset="0"/>
              </a:rPr>
              <a:t>State</a:t>
            </a:r>
            <a:r>
              <a:rPr lang="es-CO" sz="2000" i="1" dirty="0">
                <a:latin typeface="Arial" pitchFamily="34" charset="0"/>
                <a:cs typeface="Arial" pitchFamily="34" charset="0"/>
              </a:rPr>
              <a:t> </a:t>
            </a:r>
            <a:r>
              <a:rPr lang="es-CO" sz="2000" i="1" dirty="0" err="1">
                <a:latin typeface="Arial" pitchFamily="34" charset="0"/>
                <a:cs typeface="Arial" pitchFamily="34" charset="0"/>
              </a:rPr>
              <a:t>created</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i="1" dirty="0">
                <a:latin typeface="Arial" pitchFamily="34" charset="0"/>
                <a:cs typeface="Arial" pitchFamily="34" charset="0"/>
              </a:rPr>
              <a:t>:</a:t>
            </a:r>
            <a:r>
              <a:rPr lang="es-CO" sz="2000" dirty="0">
                <a:latin typeface="Arial" pitchFamily="34" charset="0"/>
                <a:cs typeface="Arial" pitchFamily="34" charset="0"/>
              </a:rPr>
              <a:t> Australia.</a:t>
            </a:r>
          </a:p>
        </p:txBody>
      </p:sp>
    </p:spTree>
    <p:extLst>
      <p:ext uri="{BB962C8B-B14F-4D97-AF65-F5344CB8AC3E}">
        <p14:creationId xmlns:p14="http://schemas.microsoft.com/office/powerpoint/2010/main" val="199239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b="1" dirty="0">
                <a:latin typeface="Arial" pitchFamily="34" charset="0"/>
                <a:cs typeface="Arial" pitchFamily="34" charset="0"/>
              </a:rPr>
              <a:t>La Jurisprudencia y el Precedente Judicial como Fuentes Formales del Derecho</a:t>
            </a:r>
          </a:p>
          <a:p>
            <a:pPr marL="0" indent="0" algn="just">
              <a:buNone/>
            </a:pPr>
            <a:r>
              <a:rPr lang="es-CO" sz="2000" dirty="0">
                <a:latin typeface="Arial" pitchFamily="34" charset="0"/>
                <a:cs typeface="Arial" pitchFamily="34" charset="0"/>
              </a:rPr>
              <a:t>Actualmente en el Derecho, se consideran la Jurisprudencia y el Precedente Constitucional, como verdaderas fuentes formales de derecho.</a:t>
            </a:r>
          </a:p>
          <a:p>
            <a:pPr marL="0" indent="0" algn="just">
              <a:buNone/>
            </a:pPr>
            <a:r>
              <a:rPr lang="es-CO" sz="2000" dirty="0">
                <a:latin typeface="Arial" pitchFamily="34" charset="0"/>
                <a:cs typeface="Arial" pitchFamily="34" charset="0"/>
              </a:rPr>
              <a:t>Esto se debe de una parte, a la importancia de los tribunales constitucionales y su actividad de interpretación y protección de la Constitución, y de otra, al paulatino acercamiento entre los sistemas del </a:t>
            </a:r>
            <a:r>
              <a:rPr lang="es-CO" sz="2000" i="1" dirty="0" err="1">
                <a:latin typeface="Arial" pitchFamily="34" charset="0"/>
                <a:cs typeface="Arial" pitchFamily="34" charset="0"/>
              </a:rPr>
              <a:t>commo</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 y del </a:t>
            </a:r>
            <a:r>
              <a:rPr lang="es-CO" sz="2000" i="1" dirty="0">
                <a:latin typeface="Arial" pitchFamily="34" charset="0"/>
                <a:cs typeface="Arial" pitchFamily="34" charset="0"/>
              </a:rPr>
              <a:t>civil </a:t>
            </a:r>
            <a:r>
              <a:rPr lang="es-CO" sz="2000" i="1" dirty="0" err="1">
                <a:latin typeface="Arial" pitchFamily="34" charset="0"/>
                <a:cs typeface="Arial" pitchFamily="34" charset="0"/>
              </a:rPr>
              <a:t>law</a:t>
            </a:r>
            <a:r>
              <a:rPr lang="es-CO" sz="2000" dirty="0">
                <a:latin typeface="Arial" pitchFamily="34" charset="0"/>
                <a:cs typeface="Arial" pitchFamily="34" charset="0"/>
              </a:rPr>
              <a:t> en cuanto al respeto del precedente.</a:t>
            </a:r>
          </a:p>
          <a:p>
            <a:pPr marL="0" indent="0" algn="just">
              <a:buNone/>
            </a:pPr>
            <a:r>
              <a:rPr lang="es-CO" sz="2000" dirty="0">
                <a:latin typeface="Arial" pitchFamily="34" charset="0"/>
                <a:cs typeface="Arial" pitchFamily="34" charset="0"/>
              </a:rPr>
              <a:t>También, porque se ha evolucionado del Estado de derecho clásico, al Estado democrático-social de derecho, en donde la fuente principal de derecho es la Constitución.</a:t>
            </a:r>
          </a:p>
          <a:p>
            <a:pPr marL="0" indent="0" algn="just">
              <a:buNone/>
            </a:pPr>
            <a:r>
              <a:rPr lang="es-CO" sz="2000" dirty="0">
                <a:latin typeface="Arial" pitchFamily="34" charset="0"/>
                <a:cs typeface="Arial" pitchFamily="34" charset="0"/>
              </a:rPr>
              <a:t>Dentro de este concepto ha adquirido mayor peso la jurisprudencia y la doctrina como soporte de las decisiones judiciales.</a:t>
            </a:r>
          </a:p>
          <a:p>
            <a:pPr marL="0" indent="0" algn="just">
              <a:buNone/>
            </a:pPr>
            <a:endParaRPr lang="es-CO" sz="2000" dirty="0">
              <a:latin typeface="Arial" pitchFamily="34" charset="0"/>
              <a:cs typeface="Arial" pitchFamily="34" charset="0"/>
            </a:endParaRPr>
          </a:p>
        </p:txBody>
      </p:sp>
    </p:spTree>
    <p:extLst>
      <p:ext uri="{BB962C8B-B14F-4D97-AF65-F5344CB8AC3E}">
        <p14:creationId xmlns:p14="http://schemas.microsoft.com/office/powerpoint/2010/main" val="52092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b="1" i="1" dirty="0">
                <a:latin typeface="Arial" pitchFamily="34" charset="0"/>
                <a:cs typeface="Arial" pitchFamily="34" charset="0"/>
              </a:rPr>
              <a:t>a) Concepto de Precedente</a:t>
            </a:r>
          </a:p>
          <a:p>
            <a:pPr marL="0" indent="0" algn="just">
              <a:buNone/>
            </a:pPr>
            <a:r>
              <a:rPr lang="es-CO" sz="2000" dirty="0">
                <a:latin typeface="Arial" pitchFamily="34" charset="0"/>
                <a:cs typeface="Arial" pitchFamily="34" charset="0"/>
              </a:rPr>
              <a:t>El principio del precedente se ha enunciado diciendo que casos iguales deben ser tratados como iguales.</a:t>
            </a:r>
          </a:p>
          <a:p>
            <a:pPr marL="0" indent="0" algn="just">
              <a:buNone/>
            </a:pPr>
            <a:r>
              <a:rPr lang="es-CO" sz="2000" dirty="0">
                <a:latin typeface="Arial" pitchFamily="34" charset="0"/>
                <a:cs typeface="Arial" pitchFamily="34" charset="0"/>
              </a:rPr>
              <a:t>La doctrina dice que el precedente tiene un triple fundamento: la protección de las expectativas patrimoniales, la seguridad jurídica y la necesidad de uniformidad de las sentencias.</a:t>
            </a:r>
          </a:p>
          <a:p>
            <a:pPr marL="0" indent="0" algn="just">
              <a:buNone/>
            </a:pPr>
            <a:r>
              <a:rPr lang="es-CO" sz="2000" dirty="0">
                <a:latin typeface="Arial" pitchFamily="34" charset="0"/>
                <a:cs typeface="Arial" pitchFamily="34" charset="0"/>
              </a:rPr>
              <a:t>El tratadista Enrique Alonso García señala que cuando un tribunal decide mantener el precedente opera con una doble fuente: lo que motivó el precedente, que recuerda como válida, y la teoría de los valores cuyo contrapeso genera la primacía del valor de la seguridad jurídica.</a:t>
            </a:r>
          </a:p>
          <a:p>
            <a:pPr marL="0" indent="0" algn="just">
              <a:buNone/>
            </a:pPr>
            <a:r>
              <a:rPr lang="es-CO" sz="2000" dirty="0">
                <a:latin typeface="Arial" pitchFamily="34" charset="0"/>
                <a:cs typeface="Arial" pitchFamily="34" charset="0"/>
              </a:rPr>
              <a:t>Es necesario distinguir entre la regla que indica que el tribunal inferior debe seguir el precedente del tribunal superior, o la que expresa que un tribunal debe seguir su propio precedente.</a:t>
            </a:r>
          </a:p>
          <a:p>
            <a:pPr marL="0" indent="0" algn="just">
              <a:buNone/>
            </a:pPr>
            <a:r>
              <a:rPr lang="es-CO" sz="2000" dirty="0">
                <a:latin typeface="Arial" pitchFamily="34" charset="0"/>
                <a:cs typeface="Arial" pitchFamily="34" charset="0"/>
              </a:rPr>
              <a:t>Conceptualmente se puede separar la idea de si una jurisprudencia que constituye un precedente debe ser seguida o no seguida por los tribunales inferiores.</a:t>
            </a:r>
          </a:p>
        </p:txBody>
      </p:sp>
    </p:spTree>
    <p:extLst>
      <p:ext uri="{BB962C8B-B14F-4D97-AF65-F5344CB8AC3E}">
        <p14:creationId xmlns:p14="http://schemas.microsoft.com/office/powerpoint/2010/main" val="134719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Se establece una diferencia entre el </a:t>
            </a:r>
            <a:r>
              <a:rPr lang="es-CO" sz="2000" i="1" dirty="0" err="1">
                <a:latin typeface="Arial" pitchFamily="34" charset="0"/>
                <a:cs typeface="Arial" pitchFamily="34" charset="0"/>
              </a:rPr>
              <a:t>stare</a:t>
            </a:r>
            <a:r>
              <a:rPr lang="es-CO" sz="2000" i="1" dirty="0">
                <a:latin typeface="Arial" pitchFamily="34" charset="0"/>
                <a:cs typeface="Arial" pitchFamily="34" charset="0"/>
              </a:rPr>
              <a:t> </a:t>
            </a:r>
            <a:r>
              <a:rPr lang="es-CO" sz="2000" i="1" dirty="0" err="1">
                <a:latin typeface="Arial" pitchFamily="34" charset="0"/>
                <a:cs typeface="Arial" pitchFamily="34" charset="0"/>
              </a:rPr>
              <a:t>decisis</a:t>
            </a:r>
            <a:r>
              <a:rPr lang="es-CO" sz="2000" i="1" dirty="0">
                <a:latin typeface="Arial" pitchFamily="34" charset="0"/>
                <a:cs typeface="Arial" pitchFamily="34" charset="0"/>
              </a:rPr>
              <a:t> </a:t>
            </a:r>
            <a:r>
              <a:rPr lang="es-CO" sz="2000" dirty="0">
                <a:latin typeface="Arial" pitchFamily="34" charset="0"/>
                <a:cs typeface="Arial" pitchFamily="34" charset="0"/>
              </a:rPr>
              <a:t>que significa que un tribunal debe seguir el precedente en un caso análogo, del hecho que un tribunal inferior siga el precedente del superior.</a:t>
            </a:r>
          </a:p>
          <a:p>
            <a:pPr marL="0" indent="0" algn="just">
              <a:buNone/>
            </a:pPr>
            <a:r>
              <a:rPr lang="es-CO" sz="2000" dirty="0">
                <a:latin typeface="Arial" pitchFamily="34" charset="0"/>
                <a:cs typeface="Arial" pitchFamily="34" charset="0"/>
              </a:rPr>
              <a:t>En este último caso, se trata del desarrollo de una regla administrativa que, para el buen funcionamiento de los tribunales y en procura de la uniformidad, implica el que el tribunal inferior siga las directrices del superior.</a:t>
            </a:r>
          </a:p>
          <a:p>
            <a:pPr marL="0" indent="0" algn="just">
              <a:buNone/>
            </a:pPr>
            <a:r>
              <a:rPr lang="es-CO" sz="2000" dirty="0">
                <a:latin typeface="Arial" pitchFamily="34" charset="0"/>
                <a:cs typeface="Arial" pitchFamily="34" charset="0"/>
              </a:rPr>
              <a:t>En cambio, en el primer caso, estamos realmente es ante el principio del </a:t>
            </a:r>
            <a:r>
              <a:rPr lang="es-CO" sz="2000" i="1" dirty="0" err="1">
                <a:latin typeface="Arial" pitchFamily="34" charset="0"/>
                <a:cs typeface="Arial" pitchFamily="34" charset="0"/>
              </a:rPr>
              <a:t>stare</a:t>
            </a:r>
            <a:r>
              <a:rPr lang="es-CO" sz="2000" i="1" dirty="0">
                <a:latin typeface="Arial" pitchFamily="34" charset="0"/>
                <a:cs typeface="Arial" pitchFamily="34" charset="0"/>
              </a:rPr>
              <a:t> </a:t>
            </a:r>
            <a:r>
              <a:rPr lang="es-CO" sz="2000" i="1" dirty="0" err="1">
                <a:latin typeface="Arial" pitchFamily="34" charset="0"/>
                <a:cs typeface="Arial" pitchFamily="34" charset="0"/>
              </a:rPr>
              <a:t>decisis</a:t>
            </a:r>
            <a:r>
              <a:rPr lang="es-CO" sz="2000" dirty="0">
                <a:latin typeface="Arial" pitchFamily="34" charset="0"/>
                <a:cs typeface="Arial" pitchFamily="34" charset="0"/>
              </a:rPr>
              <a:t> que plantea que el </a:t>
            </a:r>
            <a:r>
              <a:rPr lang="es-CO" sz="2000" dirty="0">
                <a:latin typeface="Arial" pitchFamily="34" charset="0"/>
                <a:cs typeface="Arial" pitchFamily="34" charset="0"/>
              </a:rPr>
              <a:t>tribunal debe seguir el mismo precedente </a:t>
            </a:r>
            <a:r>
              <a:rPr lang="es-CO" sz="2000" dirty="0">
                <a:latin typeface="Arial" pitchFamily="34" charset="0"/>
                <a:cs typeface="Arial" pitchFamily="34" charset="0"/>
              </a:rPr>
              <a:t>en los casos análogos.</a:t>
            </a:r>
          </a:p>
          <a:p>
            <a:pPr marL="0" indent="0" algn="just">
              <a:buNone/>
            </a:pPr>
            <a:r>
              <a:rPr lang="es-CO" sz="2000" dirty="0">
                <a:latin typeface="Arial" pitchFamily="34" charset="0"/>
                <a:cs typeface="Arial" pitchFamily="34" charset="0"/>
              </a:rPr>
              <a:t>Frente al poder de control conferido a los tribunales constitucionales, en realidad se les ha conferido es un auténtico poder normativo, por tanto, las sentencias de estos tribunales han sido consideradas como fuentes del derecho, por ser verdaderos intérpretes auténticos de la Constitución.</a:t>
            </a:r>
          </a:p>
          <a:p>
            <a:pPr marL="0" indent="0" algn="just">
              <a:buNone/>
            </a:pPr>
            <a:endParaRPr lang="es-CO" sz="2000" dirty="0">
              <a:latin typeface="Arial" pitchFamily="34" charset="0"/>
              <a:cs typeface="Arial" pitchFamily="34" charset="0"/>
            </a:endParaRPr>
          </a:p>
        </p:txBody>
      </p:sp>
    </p:spTree>
    <p:extLst>
      <p:ext uri="{BB962C8B-B14F-4D97-AF65-F5344CB8AC3E}">
        <p14:creationId xmlns:p14="http://schemas.microsoft.com/office/powerpoint/2010/main" val="336499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El sistema tradicional de fuentes consideraba la jurisprudencia como una fuente auxiliar del derecho, pues no contemplaba el valor e importancia del precedente judicial y particularmente, del precedente constitucional.</a:t>
            </a:r>
          </a:p>
          <a:p>
            <a:pPr marL="0" indent="0" algn="just">
              <a:buNone/>
            </a:pPr>
            <a:r>
              <a:rPr lang="es-CO" sz="2000" dirty="0">
                <a:latin typeface="Arial" pitchFamily="34" charset="0"/>
                <a:cs typeface="Arial" pitchFamily="34" charset="0"/>
              </a:rPr>
              <a:t>El poder estructurar una posible predicción respecto de las decisiones judiciales, se hace posible gracias al respeto del precedente, tanto en el </a:t>
            </a:r>
            <a:r>
              <a:rPr lang="es-CO" sz="2000" i="1" dirty="0" err="1">
                <a:latin typeface="Arial" pitchFamily="34" charset="0"/>
                <a:cs typeface="Arial" pitchFamily="34" charset="0"/>
              </a:rPr>
              <a:t>common</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 como en el sistema continental de raigambre romano-germánico codificado.</a:t>
            </a:r>
          </a:p>
          <a:p>
            <a:pPr marL="0" indent="0" algn="just">
              <a:buNone/>
            </a:pPr>
            <a:r>
              <a:rPr lang="es-CO" sz="2000" b="1" i="1" dirty="0">
                <a:latin typeface="Arial" pitchFamily="34" charset="0"/>
                <a:cs typeface="Arial" pitchFamily="34" charset="0"/>
              </a:rPr>
              <a:t>b) Evolución del precedente en el derecho colombiano</a:t>
            </a:r>
          </a:p>
          <a:p>
            <a:pPr marL="0" indent="0" algn="just">
              <a:buNone/>
            </a:pPr>
            <a:r>
              <a:rPr lang="es-CO" sz="2000" dirty="0">
                <a:latin typeface="Arial" pitchFamily="34" charset="0"/>
                <a:cs typeface="Arial" pitchFamily="34" charset="0"/>
              </a:rPr>
              <a:t>Según el profesor Diego Eduardo López Medina, citado por Marco Gerardo Monroy Cabra, la evolución del precedente judicial en Colombia ha tenido las siguientes etapas:</a:t>
            </a:r>
          </a:p>
          <a:p>
            <a:pPr marL="0" indent="0" algn="just">
              <a:buNone/>
            </a:pPr>
            <a:r>
              <a:rPr lang="es-CO" sz="2000" dirty="0">
                <a:latin typeface="Arial" pitchFamily="34" charset="0"/>
                <a:cs typeface="Arial" pitchFamily="34" charset="0"/>
              </a:rPr>
              <a:t>1. Ya se ha indicado que el sistema tradicional de fuentes del derecho consideraba como fuentes principales la Ley y la Costumbre, y como fuentes auxiliares del derecho la doctrina y la jurisprudencia.</a:t>
            </a:r>
          </a:p>
          <a:p>
            <a:pPr marL="0" indent="0" algn="just">
              <a:buNone/>
            </a:pPr>
            <a:r>
              <a:rPr lang="es-CO" sz="2000" dirty="0">
                <a:latin typeface="Arial" pitchFamily="34" charset="0"/>
                <a:cs typeface="Arial" pitchFamily="34" charset="0"/>
              </a:rPr>
              <a:t>A pesar de que la Constitución Nacional de 1.991, artículo 230 dice:</a:t>
            </a:r>
          </a:p>
        </p:txBody>
      </p:sp>
    </p:spTree>
    <p:extLst>
      <p:ext uri="{BB962C8B-B14F-4D97-AF65-F5344CB8AC3E}">
        <p14:creationId xmlns:p14="http://schemas.microsoft.com/office/powerpoint/2010/main" val="365262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“Los jueces, en sus providencias, sólo están sometidos al imperio de la ley. La equidad, la jurisprudencia, los principios generales del derecho y la doctrina son criterios auxiliares de la actividad judicial”, hay que entender, como lo ha dicho la misma Corte Constitucional, que la ley está subordinada a la Constitución y si la contraría se declara inconstitucional, entonces, hay que entender que cuando se dice que los jueces están sometidos a la ley, debe entenderse es que están sometidos es al ordenamiento jurídico que incluye la Constitución y reconociendo a la costumbre como fuente de derecho.</a:t>
            </a:r>
          </a:p>
          <a:p>
            <a:pPr marL="0" indent="0" algn="just">
              <a:buNone/>
            </a:pPr>
            <a:r>
              <a:rPr lang="es-CO" sz="2000" dirty="0">
                <a:latin typeface="Arial" pitchFamily="34" charset="0"/>
                <a:cs typeface="Arial" pitchFamily="34" charset="0"/>
              </a:rPr>
              <a:t>2. El decreto 2067 de 1.991, artículo 21 dice: “Las sentencias que profiera la Corte Constitucional tendrán el valor de Cosa Juzgada constitucional y son de obligatorio cumplimiento para todas las autoridades y los particulares”.</a:t>
            </a:r>
          </a:p>
          <a:p>
            <a:pPr marL="0" indent="0" algn="just">
              <a:buNone/>
            </a:pPr>
            <a:r>
              <a:rPr lang="es-CO" sz="2000" dirty="0">
                <a:latin typeface="Arial" pitchFamily="34" charset="0"/>
                <a:cs typeface="Arial" pitchFamily="34" charset="0"/>
              </a:rPr>
              <a:t>En este sentido, la sentencia de la Corte Constitucional C-113 de 1993, dispuso que el efecto obligatorio </a:t>
            </a:r>
            <a:r>
              <a:rPr lang="es-CO" sz="2000" i="1" dirty="0">
                <a:latin typeface="Arial" pitchFamily="34" charset="0"/>
                <a:cs typeface="Arial" pitchFamily="34" charset="0"/>
              </a:rPr>
              <a:t>erga omnes</a:t>
            </a:r>
            <a:r>
              <a:rPr lang="es-CO" sz="2000" dirty="0">
                <a:latin typeface="Arial" pitchFamily="34" charset="0"/>
                <a:cs typeface="Arial" pitchFamily="34" charset="0"/>
              </a:rPr>
              <a:t> (respecto de todos) sólo se aplica a la revisión abstracta de constitucionalidad (C.N. artículo 241#4)</a:t>
            </a:r>
          </a:p>
        </p:txBody>
      </p:sp>
    </p:spTree>
    <p:extLst>
      <p:ext uri="{BB962C8B-B14F-4D97-AF65-F5344CB8AC3E}">
        <p14:creationId xmlns:p14="http://schemas.microsoft.com/office/powerpoint/2010/main" val="111604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3. El decreto 2067 de 1991, artículo 23 “La doctrina constitucional enunciada en las sentencias de la Corte Constitucional, mientras no sea modificada por esta, será criterio auxiliar </a:t>
            </a:r>
            <a:r>
              <a:rPr lang="es-CO" sz="2000" u="sng" dirty="0">
                <a:latin typeface="Arial" pitchFamily="34" charset="0"/>
                <a:cs typeface="Arial" pitchFamily="34" charset="0"/>
              </a:rPr>
              <a:t>obligatorio</a:t>
            </a:r>
            <a:r>
              <a:rPr lang="es-CO" sz="2000" dirty="0">
                <a:latin typeface="Arial" pitchFamily="34" charset="0"/>
                <a:cs typeface="Arial" pitchFamily="34" charset="0"/>
              </a:rPr>
              <a:t> para las autoridades y corrige la jurisprudencia”. La sentencia C-131/93 La Corte Constitucional declaró inconstitucional la expresión “obligatorio”, pero dijo que la obligatoriedad de las sentencias se debe tratar según la doctrina de la Cosa Juzgada Constitucional. Ya que las acciones de Tutela sólo producen efectos relativos al caso concreto.</a:t>
            </a:r>
          </a:p>
          <a:p>
            <a:pPr marL="0" indent="0" algn="just">
              <a:buNone/>
            </a:pPr>
            <a:r>
              <a:rPr lang="es-CO" sz="2000" dirty="0">
                <a:latin typeface="Arial" pitchFamily="34" charset="0"/>
                <a:cs typeface="Arial" pitchFamily="34" charset="0"/>
              </a:rPr>
              <a:t>4. La Ley 153 de 1.887, artículo 8 dice “Cuando no haya ley exactamente aplicable al caso controvertido, se aplicarán las leyes que regulen casos o materias semejantes, y en su defecto, la doctrina constitucional y las reglas generales de derecho”. En sentencia C-083 de 1995 la Corte distinguió entre doctrina constitucional y jurisprudencia.</a:t>
            </a:r>
          </a:p>
        </p:txBody>
      </p:sp>
    </p:spTree>
    <p:extLst>
      <p:ext uri="{BB962C8B-B14F-4D97-AF65-F5344CB8AC3E}">
        <p14:creationId xmlns:p14="http://schemas.microsoft.com/office/powerpoint/2010/main" val="296622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Doctrina constitucional es la misma Constitución y es obligatoria si hay vacío legal una vez aplicada la analogía como mecanismo de interpretación de las lagunas de la ley, y además, interpretativa en casos de duda.</a:t>
            </a:r>
          </a:p>
          <a:p>
            <a:pPr marL="0" indent="0" algn="just">
              <a:buNone/>
            </a:pPr>
            <a:r>
              <a:rPr lang="es-CO" sz="2000" dirty="0">
                <a:latin typeface="Arial" pitchFamily="34" charset="0"/>
                <a:cs typeface="Arial" pitchFamily="34" charset="0"/>
              </a:rPr>
              <a:t>La doctrina constitucional es obligatoria cuando es integradora.</a:t>
            </a:r>
          </a:p>
          <a:p>
            <a:pPr marL="0" indent="0" algn="just">
              <a:buNone/>
            </a:pPr>
            <a:r>
              <a:rPr lang="es-CO" sz="2000" dirty="0">
                <a:latin typeface="Arial" pitchFamily="34" charset="0"/>
                <a:cs typeface="Arial" pitchFamily="34" charset="0"/>
              </a:rPr>
              <a:t>La doctrina constitucional interpretativa y la jurisprudencia son guías auxiliares.</a:t>
            </a:r>
          </a:p>
          <a:p>
            <a:pPr marL="0" indent="0" algn="just">
              <a:buNone/>
            </a:pPr>
            <a:r>
              <a:rPr lang="es-CO" sz="2000" dirty="0">
                <a:latin typeface="Arial" pitchFamily="34" charset="0"/>
                <a:cs typeface="Arial" pitchFamily="34" charset="0"/>
              </a:rPr>
              <a:t>De acuerdo con la Ley 169 de 1.896, artículo 4, la jurisprudencia es fuente auxiliar del derecho, por la idea de la doctrina probable en casos análogos.</a:t>
            </a:r>
          </a:p>
          <a:p>
            <a:pPr marL="0" indent="0" algn="just">
              <a:buNone/>
            </a:pPr>
            <a:r>
              <a:rPr lang="es-CO" sz="2000" dirty="0">
                <a:latin typeface="Arial" pitchFamily="34" charset="0"/>
                <a:cs typeface="Arial" pitchFamily="34" charset="0"/>
              </a:rPr>
              <a:t>5. La Ley 270 de 1.996, artículo 48 (Ley estatutaria de la administración de justicia) expresó: “</a:t>
            </a:r>
            <a:r>
              <a:rPr lang="es-CO" sz="2000" u="sng" dirty="0">
                <a:latin typeface="Arial" pitchFamily="34" charset="0"/>
                <a:cs typeface="Arial" pitchFamily="34" charset="0"/>
              </a:rPr>
              <a:t>sólo </a:t>
            </a:r>
            <a:r>
              <a:rPr lang="es-CO" sz="2000" dirty="0">
                <a:latin typeface="Arial" pitchFamily="34" charset="0"/>
                <a:cs typeface="Arial" pitchFamily="34" charset="0"/>
              </a:rPr>
              <a:t>la intervención que por vía de autoridad hace el </a:t>
            </a:r>
            <a:r>
              <a:rPr lang="es-CO" sz="2000" u="sng" dirty="0">
                <a:latin typeface="Arial" pitchFamily="34" charset="0"/>
                <a:cs typeface="Arial" pitchFamily="34" charset="0"/>
              </a:rPr>
              <a:t>Congreso de la República</a:t>
            </a:r>
            <a:r>
              <a:rPr lang="es-CO" sz="2000" dirty="0">
                <a:latin typeface="Arial" pitchFamily="34" charset="0"/>
                <a:cs typeface="Arial" pitchFamily="34" charset="0"/>
              </a:rPr>
              <a:t> tiene carácter obligatorio general”. La Corte Constitucional en Sentencia C-037/96 declaró inconstitucional la expresión “sólo” y “El Congreso de la República”, por tanto, hoy la </a:t>
            </a:r>
            <a:r>
              <a:rPr lang="es-CO" sz="2000" b="1" dirty="0">
                <a:latin typeface="Arial" pitchFamily="34" charset="0"/>
                <a:cs typeface="Arial" pitchFamily="34" charset="0"/>
              </a:rPr>
              <a:t>Corte Constitucional y el Congreso de la República </a:t>
            </a:r>
            <a:r>
              <a:rPr lang="es-CO" sz="2000" dirty="0">
                <a:latin typeface="Arial" pitchFamily="34" charset="0"/>
                <a:cs typeface="Arial" pitchFamily="34" charset="0"/>
              </a:rPr>
              <a:t>mediante ley interpretan por vía obligatoria la </a:t>
            </a:r>
            <a:r>
              <a:rPr lang="es-CO" sz="2000">
                <a:latin typeface="Arial" pitchFamily="34" charset="0"/>
                <a:cs typeface="Arial" pitchFamily="34" charset="0"/>
              </a:rPr>
              <a:t>ley.</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400440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La Corte Constitucional señaló que los efectos de las sentencias de tutela es de carácter </a:t>
            </a:r>
            <a:r>
              <a:rPr lang="es-CO" sz="2000" i="1" dirty="0">
                <a:latin typeface="Arial" pitchFamily="34" charset="0"/>
                <a:cs typeface="Arial" pitchFamily="34" charset="0"/>
              </a:rPr>
              <a:t>inter partes</a:t>
            </a:r>
            <a:r>
              <a:rPr lang="es-CO" sz="2000" dirty="0">
                <a:latin typeface="Arial" pitchFamily="34" charset="0"/>
                <a:cs typeface="Arial" pitchFamily="34" charset="0"/>
              </a:rPr>
              <a:t>. Y las de alcance de derechos constitucionales, debe ser seguida por los jueces por el principio de la igualdad en la aplicación del derecho.</a:t>
            </a:r>
          </a:p>
          <a:p>
            <a:pPr marL="0" indent="0" algn="just">
              <a:buNone/>
            </a:pPr>
            <a:r>
              <a:rPr lang="es-CO" sz="2000" dirty="0">
                <a:latin typeface="Arial" pitchFamily="34" charset="0"/>
                <a:cs typeface="Arial" pitchFamily="34" charset="0"/>
              </a:rPr>
              <a:t>Sigue siendo criterio auxiliar, pero los jueces pueden separarse de esa doctrina, pero indicar sus fundamentos, para no infringir el principio de igualdad.</a:t>
            </a:r>
          </a:p>
          <a:p>
            <a:pPr marL="0" indent="0" algn="just">
              <a:buNone/>
            </a:pPr>
            <a:r>
              <a:rPr lang="es-CO" sz="2000" dirty="0">
                <a:latin typeface="Arial" pitchFamily="34" charset="0"/>
                <a:cs typeface="Arial" pitchFamily="34" charset="0"/>
              </a:rPr>
              <a:t>6. La Corte Constitucional respecto del precedente judicial distinguió entre el </a:t>
            </a:r>
            <a:r>
              <a:rPr lang="es-CO" sz="2000" i="1" dirty="0" err="1">
                <a:latin typeface="Arial" pitchFamily="34" charset="0"/>
                <a:cs typeface="Arial" pitchFamily="34" charset="0"/>
              </a:rPr>
              <a:t>decisum</a:t>
            </a:r>
            <a:r>
              <a:rPr lang="es-CO" sz="2000" i="1" dirty="0">
                <a:latin typeface="Arial" pitchFamily="34" charset="0"/>
                <a:cs typeface="Arial" pitchFamily="34" charset="0"/>
              </a:rPr>
              <a:t> </a:t>
            </a:r>
            <a:r>
              <a:rPr lang="es-CO" sz="2000" dirty="0">
                <a:latin typeface="Arial" pitchFamily="34" charset="0"/>
                <a:cs typeface="Arial" pitchFamily="34" charset="0"/>
              </a:rPr>
              <a:t>que es la parte resolutiva de la sentencia que es obligatoria, de los </a:t>
            </a:r>
            <a:r>
              <a:rPr lang="es-CO" sz="2000" i="1" dirty="0" err="1">
                <a:latin typeface="Arial" pitchFamily="34" charset="0"/>
                <a:cs typeface="Arial" pitchFamily="34" charset="0"/>
              </a:rPr>
              <a:t>obiter</a:t>
            </a:r>
            <a:r>
              <a:rPr lang="es-CO" sz="2000" i="1" dirty="0">
                <a:latin typeface="Arial" pitchFamily="34" charset="0"/>
                <a:cs typeface="Arial" pitchFamily="34" charset="0"/>
              </a:rPr>
              <a:t> dicta</a:t>
            </a:r>
            <a:r>
              <a:rPr lang="es-CO" sz="2000" dirty="0">
                <a:latin typeface="Arial" pitchFamily="34" charset="0"/>
                <a:cs typeface="Arial" pitchFamily="34" charset="0"/>
              </a:rPr>
              <a:t>, o argumentos que no inciden en la decisión, y la </a:t>
            </a:r>
            <a:r>
              <a:rPr lang="es-CO" sz="2000" i="1" dirty="0">
                <a:latin typeface="Arial" pitchFamily="34" charset="0"/>
                <a:cs typeface="Arial" pitchFamily="34" charset="0"/>
              </a:rPr>
              <a:t>ratio </a:t>
            </a:r>
            <a:r>
              <a:rPr lang="es-CO" sz="2000" i="1" dirty="0" err="1">
                <a:latin typeface="Arial" pitchFamily="34" charset="0"/>
                <a:cs typeface="Arial" pitchFamily="34" charset="0"/>
              </a:rPr>
              <a:t>decidendi</a:t>
            </a:r>
            <a:r>
              <a:rPr lang="es-CO" sz="2000" dirty="0">
                <a:latin typeface="Arial" pitchFamily="34" charset="0"/>
                <a:cs typeface="Arial" pitchFamily="34" charset="0"/>
              </a:rPr>
              <a:t>, que son los fundamentos esenciales o razones jurídicas de la sentencia (SU-57/99).</a:t>
            </a:r>
          </a:p>
          <a:p>
            <a:pPr marL="0" indent="0" algn="just">
              <a:buNone/>
            </a:pPr>
            <a:r>
              <a:rPr lang="es-CO" sz="2000" dirty="0">
                <a:latin typeface="Arial" pitchFamily="34" charset="0"/>
                <a:cs typeface="Arial" pitchFamily="34" charset="0"/>
              </a:rPr>
              <a:t>7. La Corte Constitucional en Sentencia de Tutela T-123 de 1995 dijo: al juez constitucional individual o colegiado, no le es dado apartarse de sus pronunciamientos (precedente), cuando el asunto a resolver presente características similares o iguales a los que ha fallado con anterioridad (principio de igualdad)</a:t>
            </a:r>
          </a:p>
        </p:txBody>
      </p:sp>
    </p:spTree>
    <p:extLst>
      <p:ext uri="{BB962C8B-B14F-4D97-AF65-F5344CB8AC3E}">
        <p14:creationId xmlns:p14="http://schemas.microsoft.com/office/powerpoint/2010/main" val="242589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Si el juez se aparta “tiene la carga de exponer las razones y fundamentos que lo han llevado a ese cambio”.</a:t>
            </a:r>
          </a:p>
          <a:p>
            <a:pPr marL="0" indent="0" algn="just">
              <a:buNone/>
            </a:pPr>
            <a:r>
              <a:rPr lang="es-CO" sz="2000" dirty="0">
                <a:latin typeface="Arial" pitchFamily="34" charset="0"/>
                <a:cs typeface="Arial" pitchFamily="34" charset="0"/>
              </a:rPr>
              <a:t>8. La Corte Constitucional en sentencia ICC-235 de 27 de febrero de 2.001 creó “el efecto </a:t>
            </a:r>
            <a:r>
              <a:rPr lang="es-CO" sz="2000" i="1" dirty="0">
                <a:latin typeface="Arial" pitchFamily="34" charset="0"/>
                <a:cs typeface="Arial" pitchFamily="34" charset="0"/>
              </a:rPr>
              <a:t>inter partes</a:t>
            </a:r>
            <a:r>
              <a:rPr lang="es-CO" sz="2000" dirty="0">
                <a:latin typeface="Arial" pitchFamily="34" charset="0"/>
                <a:cs typeface="Arial" pitchFamily="34" charset="0"/>
              </a:rPr>
              <a:t>”, que consiste en aplicar la misma decisión en materia de tutela a casos similares.</a:t>
            </a:r>
          </a:p>
          <a:p>
            <a:pPr marL="0" indent="0" algn="just">
              <a:buNone/>
            </a:pPr>
            <a:r>
              <a:rPr lang="es-CO" sz="2000" b="1" i="1" dirty="0">
                <a:latin typeface="Arial" pitchFamily="34" charset="0"/>
                <a:cs typeface="Arial" pitchFamily="34" charset="0"/>
              </a:rPr>
              <a:t>c) La jurisprudencia es verdadera fuente formal del derecho.</a:t>
            </a:r>
          </a:p>
          <a:p>
            <a:pPr marL="0" indent="0" algn="just">
              <a:buNone/>
            </a:pPr>
            <a:r>
              <a:rPr lang="es-CO" sz="2000" dirty="0">
                <a:latin typeface="Arial" pitchFamily="34" charset="0"/>
                <a:cs typeface="Arial" pitchFamily="34" charset="0"/>
              </a:rPr>
              <a:t>El derecho moderno le ha dado a la jurisprudencia el valor de verdadera fuente formal y no criterio auxiliar o simple autoridad.</a:t>
            </a:r>
          </a:p>
          <a:p>
            <a:pPr marL="0" indent="0" algn="just">
              <a:buNone/>
            </a:pPr>
            <a:r>
              <a:rPr lang="es-CO" sz="2000" dirty="0">
                <a:latin typeface="Arial" pitchFamily="34" charset="0"/>
                <a:cs typeface="Arial" pitchFamily="34" charset="0"/>
              </a:rPr>
              <a:t>En sentencia C-836 de 2.001 (Mg. Rodrigo Escobar Gil) “Tres decisiones uniformes dadas por la Corte Suprema, como Tribunal de casación, sobre un mismo punto de derecho, constituyen doctrina probable, y los jueces podrán aplicarla en casos análogos, lo cual no obsta para que la Corte varíe la doctrina en caso de que juzgue erróneas las decisiones anteriores”.</a:t>
            </a:r>
          </a:p>
          <a:p>
            <a:pPr marL="0" indent="0" algn="just">
              <a:buNone/>
            </a:pPr>
            <a:r>
              <a:rPr lang="es-CO" sz="2000" dirty="0">
                <a:latin typeface="Arial" pitchFamily="34" charset="0"/>
                <a:cs typeface="Arial" pitchFamily="34" charset="0"/>
              </a:rPr>
              <a:t>En cuanto a la Función Creadora por parte del Juez, la Corte Constitucional ha dicho:</a:t>
            </a:r>
          </a:p>
          <a:p>
            <a:pPr marL="0" indent="0" algn="just">
              <a:buNone/>
            </a:pPr>
            <a:endParaRPr lang="es-CO" sz="2000" dirty="0">
              <a:latin typeface="Arial" pitchFamily="34" charset="0"/>
              <a:cs typeface="Arial" pitchFamily="34" charset="0"/>
            </a:endParaRPr>
          </a:p>
        </p:txBody>
      </p:sp>
    </p:spTree>
    <p:extLst>
      <p:ext uri="{BB962C8B-B14F-4D97-AF65-F5344CB8AC3E}">
        <p14:creationId xmlns:p14="http://schemas.microsoft.com/office/powerpoint/2010/main" val="326044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ctr">
              <a:buNone/>
            </a:pPr>
            <a:r>
              <a:rPr lang="es-CO" sz="2400" b="1" dirty="0">
                <a:latin typeface="Arial" pitchFamily="34" charset="0"/>
                <a:cs typeface="Arial" pitchFamily="34" charset="0"/>
              </a:rPr>
              <a:t>LA JURISPRUDENCIA</a:t>
            </a:r>
          </a:p>
          <a:p>
            <a:pPr marL="0" indent="0" algn="just">
              <a:buNone/>
            </a:pPr>
            <a:r>
              <a:rPr lang="es-CO" sz="2000" dirty="0">
                <a:latin typeface="Arial" pitchFamily="34" charset="0"/>
                <a:cs typeface="Arial" pitchFamily="34" charset="0"/>
              </a:rPr>
              <a:t>La Jurisprudencia es una muy importante fuente formal del derecho en aquellos países cuyo régimen jurídico pertenece al </a:t>
            </a:r>
            <a:r>
              <a:rPr lang="es-CO" sz="2000" i="1" dirty="0" err="1">
                <a:latin typeface="Arial" pitchFamily="34" charset="0"/>
                <a:cs typeface="Arial" pitchFamily="34" charset="0"/>
              </a:rPr>
              <a:t>Common</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 fundamentado en el estudio de casos y en la resolución de los mismos.</a:t>
            </a:r>
          </a:p>
          <a:p>
            <a:pPr marL="0" indent="0" algn="just">
              <a:buNone/>
            </a:pPr>
            <a:r>
              <a:rPr lang="es-CO" sz="2000" dirty="0">
                <a:latin typeface="Arial" pitchFamily="34" charset="0"/>
                <a:cs typeface="Arial" pitchFamily="34" charset="0"/>
              </a:rPr>
              <a:t>En los países de raigambre jurídica Romano-Germánica de tradición codificada, la Jurisprudencia es también una fuente del derecho ya que constituye las respuestas que los jueces hacen de los casos y que han de regir a un número indefinido de casos semejantes.</a:t>
            </a:r>
          </a:p>
          <a:p>
            <a:pPr marL="0" indent="0" algn="just">
              <a:buNone/>
            </a:pPr>
            <a:r>
              <a:rPr lang="es-CO" sz="2000" dirty="0">
                <a:latin typeface="Arial" pitchFamily="34" charset="0"/>
                <a:cs typeface="Arial" pitchFamily="34" charset="0"/>
              </a:rPr>
              <a:t>Se ha planteado si la jurisprudencia es creadora de derecho o solamente declarativa del derecho establecido en la Ley.</a:t>
            </a:r>
          </a:p>
          <a:p>
            <a:pPr marL="0" indent="0" algn="just">
              <a:buNone/>
            </a:pPr>
            <a:r>
              <a:rPr lang="es-CO" sz="2000" dirty="0">
                <a:latin typeface="Arial" pitchFamily="34" charset="0"/>
                <a:cs typeface="Arial" pitchFamily="34" charset="0"/>
              </a:rPr>
              <a:t>Hay 3 tendencias:</a:t>
            </a:r>
          </a:p>
          <a:p>
            <a:pPr marL="0" indent="0" algn="just">
              <a:buNone/>
            </a:pPr>
            <a:r>
              <a:rPr lang="es-CO" sz="2000" b="1" i="1" dirty="0">
                <a:latin typeface="Arial" pitchFamily="34" charset="0"/>
                <a:cs typeface="Arial" pitchFamily="34" charset="0"/>
              </a:rPr>
              <a:t>1. La jurisprudencia es “creadora” de derecho</a:t>
            </a:r>
          </a:p>
          <a:p>
            <a:pPr marL="0" indent="0" algn="just">
              <a:buNone/>
            </a:pPr>
            <a:r>
              <a:rPr lang="es-CO" sz="2000" dirty="0">
                <a:latin typeface="Arial" pitchFamily="34" charset="0"/>
                <a:cs typeface="Arial" pitchFamily="34" charset="0"/>
              </a:rPr>
              <a:t>En el derecho del </a:t>
            </a:r>
            <a:r>
              <a:rPr lang="es-CO" sz="2000" i="1" dirty="0" err="1">
                <a:latin typeface="Arial" pitchFamily="34" charset="0"/>
                <a:cs typeface="Arial" pitchFamily="34" charset="0"/>
              </a:rPr>
              <a:t>Common</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 toda sentencia judicial crea derecho en dos sentidos:</a:t>
            </a:r>
          </a:p>
        </p:txBody>
      </p:sp>
    </p:spTree>
    <p:extLst>
      <p:ext uri="{BB962C8B-B14F-4D97-AF65-F5344CB8AC3E}">
        <p14:creationId xmlns:p14="http://schemas.microsoft.com/office/powerpoint/2010/main" val="29561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La “función creadora del juez en su jurisprudencia se realiza mediante la construcción y ponderación de principios de derecho, que dan sentido a las instituciones jurídicas a partir de su labor de interpretación e integración del ordenamiento positivo.</a:t>
            </a:r>
          </a:p>
          <a:p>
            <a:pPr marL="0" indent="0" algn="just">
              <a:buNone/>
            </a:pPr>
            <a:r>
              <a:rPr lang="es-CO" sz="2000" dirty="0">
                <a:latin typeface="Arial" pitchFamily="34" charset="0"/>
                <a:cs typeface="Arial" pitchFamily="34" charset="0"/>
              </a:rPr>
              <a:t>La labor del juez  no puede reducirse a una simple atribución mecánica de los postulados generales, impersonales y abstractos consagrados en la ley a casos concretos.</a:t>
            </a:r>
          </a:p>
          <a:p>
            <a:pPr marL="0" indent="0" algn="just">
              <a:buNone/>
            </a:pPr>
            <a:r>
              <a:rPr lang="es-CO" sz="2000" dirty="0">
                <a:latin typeface="Arial" pitchFamily="34" charset="0"/>
                <a:cs typeface="Arial" pitchFamily="34" charset="0"/>
              </a:rPr>
              <a:t>De ahí se deriva la importancia del papel dl juez como agente racionalizador e integrador del derecho dentro de un Estado.</a:t>
            </a:r>
          </a:p>
          <a:p>
            <a:pPr marL="0" indent="0" algn="just">
              <a:buNone/>
            </a:pPr>
            <a:r>
              <a:rPr lang="es-CO" sz="2000" dirty="0">
                <a:latin typeface="Arial" pitchFamily="34" charset="0"/>
                <a:cs typeface="Arial" pitchFamily="34" charset="0"/>
              </a:rPr>
              <a:t>La Corte Constitucional sostiene la fuerza normativa de la doctrina de la Corte Suprema (SC-983 de 1995) con base en:</a:t>
            </a:r>
          </a:p>
          <a:p>
            <a:pPr marL="0" indent="0" algn="just">
              <a:buNone/>
            </a:pPr>
            <a:r>
              <a:rPr lang="es-CO" sz="2000" dirty="0">
                <a:latin typeface="Arial" pitchFamily="34" charset="0"/>
                <a:cs typeface="Arial" pitchFamily="34" charset="0"/>
              </a:rPr>
              <a:t>1) De la autoridad otorgada constitucionalmente al órgano encargado de establecerla y de su función como órgano encargado de unificar la jurisprudencia ordinaria.</a:t>
            </a:r>
          </a:p>
          <a:p>
            <a:pPr marL="0" indent="0" algn="just">
              <a:buNone/>
            </a:pPr>
            <a:r>
              <a:rPr lang="es-CO" sz="2000" dirty="0">
                <a:latin typeface="Arial" pitchFamily="34" charset="0"/>
                <a:cs typeface="Arial" pitchFamily="34" charset="0"/>
              </a:rPr>
              <a:t>2) De la obligación de los jueces de materializar la igualdad frente a la ley y de la igualdad de trato por parte de las autoridades.</a:t>
            </a:r>
          </a:p>
        </p:txBody>
      </p:sp>
    </p:spTree>
    <p:extLst>
      <p:ext uri="{BB962C8B-B14F-4D97-AF65-F5344CB8AC3E}">
        <p14:creationId xmlns:p14="http://schemas.microsoft.com/office/powerpoint/2010/main" val="187793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3) Del principio de la buena fe, entendida como confianza legítima en la conducta de las autoridades del Estado.</a:t>
            </a:r>
          </a:p>
          <a:p>
            <a:pPr marL="0" indent="0" algn="just">
              <a:buNone/>
            </a:pPr>
            <a:r>
              <a:rPr lang="es-CO" sz="2000" dirty="0">
                <a:latin typeface="Arial" pitchFamily="34" charset="0"/>
                <a:cs typeface="Arial" pitchFamily="34" charset="0"/>
              </a:rPr>
              <a:t>4) Del carácter decantado de la interpretación del ordenamiento jurídico que dicha autoridad ha construido, confrontándola continuamente con la realidad social que pretende regular.</a:t>
            </a:r>
          </a:p>
          <a:p>
            <a:pPr marL="0" indent="0" algn="just">
              <a:buNone/>
            </a:pPr>
            <a:r>
              <a:rPr lang="es-CO" sz="2000" dirty="0">
                <a:latin typeface="Arial" pitchFamily="34" charset="0"/>
                <a:cs typeface="Arial" pitchFamily="34" charset="0"/>
              </a:rPr>
              <a:t>Agrega:</a:t>
            </a:r>
          </a:p>
          <a:p>
            <a:pPr marL="0" indent="0" algn="just">
              <a:buNone/>
            </a:pPr>
            <a:r>
              <a:rPr lang="es-CO" sz="2000" dirty="0">
                <a:latin typeface="Arial" pitchFamily="34" charset="0"/>
                <a:cs typeface="Arial" pitchFamily="34" charset="0"/>
              </a:rPr>
              <a:t>El valor normativo formal de la doctrina judicial es una consecuencia de la seguridad jurídica y de la confianza legítima en la administración de justicia, cuya garantía resulta indispensable para el ejercicio de las libertades individuales.</a:t>
            </a:r>
          </a:p>
          <a:p>
            <a:pPr marL="0" indent="0" algn="just">
              <a:buNone/>
            </a:pPr>
            <a:r>
              <a:rPr lang="es-CO" sz="2000" dirty="0">
                <a:latin typeface="Arial" pitchFamily="34" charset="0"/>
                <a:cs typeface="Arial" pitchFamily="34" charset="0"/>
              </a:rPr>
              <a:t>La previsibilidad de las decisiones judiciales da certeza sobre el contenido material de los derechos y obligaciones de las personas, y la única forma en que se tiene dicha certeza es cuando se sabe que, en principio, los jueces han interpretado y van a seguir interpretando el ordenamiento jurídico de manera estable y consistente.</a:t>
            </a:r>
          </a:p>
        </p:txBody>
      </p:sp>
    </p:spTree>
    <p:extLst>
      <p:ext uri="{BB962C8B-B14F-4D97-AF65-F5344CB8AC3E}">
        <p14:creationId xmlns:p14="http://schemas.microsoft.com/office/powerpoint/2010/main" val="307955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Además de lo anterior, los jueces están obligados a aceptar el precedente por lo siguiente:</a:t>
            </a:r>
          </a:p>
          <a:p>
            <a:pPr marL="0" indent="0" algn="just">
              <a:buNone/>
            </a:pPr>
            <a:r>
              <a:rPr lang="es-CO" sz="2000" dirty="0">
                <a:latin typeface="Arial" pitchFamily="34" charset="0"/>
                <a:cs typeface="Arial" pitchFamily="34" charset="0"/>
              </a:rPr>
              <a:t>a) El acercamiento entre el derecho común anglosajón, que es eminentemente jurisprudencial y se rige por el principio </a:t>
            </a:r>
            <a:r>
              <a:rPr lang="es-CO" sz="2000" i="1" dirty="0" err="1">
                <a:latin typeface="Arial" pitchFamily="34" charset="0"/>
                <a:cs typeface="Arial" pitchFamily="34" charset="0"/>
              </a:rPr>
              <a:t>stare</a:t>
            </a:r>
            <a:r>
              <a:rPr lang="es-CO" sz="2000" i="1" dirty="0">
                <a:latin typeface="Arial" pitchFamily="34" charset="0"/>
                <a:cs typeface="Arial" pitchFamily="34" charset="0"/>
              </a:rPr>
              <a:t> </a:t>
            </a:r>
            <a:r>
              <a:rPr lang="es-CO" sz="2000" i="1" dirty="0" err="1">
                <a:latin typeface="Arial" pitchFamily="34" charset="0"/>
                <a:cs typeface="Arial" pitchFamily="34" charset="0"/>
              </a:rPr>
              <a:t>decisis</a:t>
            </a:r>
            <a:r>
              <a:rPr lang="es-CO" sz="2000" dirty="0">
                <a:latin typeface="Arial" pitchFamily="34" charset="0"/>
                <a:cs typeface="Arial" pitchFamily="34" charset="0"/>
              </a:rPr>
              <a:t>, y el derecho romano-canónico-germánico, que es legislado, ya que ambos le están otorgando enorme importancia al precedente.</a:t>
            </a:r>
          </a:p>
          <a:p>
            <a:pPr marL="0" indent="0" algn="just">
              <a:buNone/>
            </a:pPr>
            <a:r>
              <a:rPr lang="es-CO" sz="2000" dirty="0">
                <a:latin typeface="Arial" pitchFamily="34" charset="0"/>
                <a:cs typeface="Arial" pitchFamily="34" charset="0"/>
              </a:rPr>
              <a:t>b) La jurisprudencia debe ser considerada como fuente formal del derecho.</a:t>
            </a:r>
          </a:p>
          <a:p>
            <a:pPr marL="0" indent="0" algn="just">
              <a:buNone/>
            </a:pPr>
            <a:r>
              <a:rPr lang="es-CO" sz="2000" dirty="0">
                <a:latin typeface="Arial" pitchFamily="34" charset="0"/>
                <a:cs typeface="Arial" pitchFamily="34" charset="0"/>
              </a:rPr>
              <a:t>c) Como la Constitución es fuente primera de derecho y norma de derechos, “el precedente constitucional sostenido por la Corte Constitucional como guardiana de la supremacía de la Carta tiene fuerza vinculante no solo para la interpretación de la Constitución, sino también para la interpretación de las leyes que obviamente debe hacer de conformidad con la Carta. Las sentencias constitucionales interpretan la Constitución o las leyes, y en todo caso su lugar en el sistema de fuentes no es inferior al que ocupan las leyes”.</a:t>
            </a:r>
          </a:p>
        </p:txBody>
      </p:sp>
    </p:spTree>
    <p:extLst>
      <p:ext uri="{BB962C8B-B14F-4D97-AF65-F5344CB8AC3E}">
        <p14:creationId xmlns:p14="http://schemas.microsoft.com/office/powerpoint/2010/main" val="550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b="1" dirty="0">
                <a:latin typeface="Arial" pitchFamily="34" charset="0"/>
                <a:cs typeface="Arial" pitchFamily="34" charset="0"/>
              </a:rPr>
              <a:t>Jurisprudencia de la Corte Constitucional – Doctrina Constitucional</a:t>
            </a:r>
          </a:p>
          <a:p>
            <a:pPr marL="0" indent="0" algn="just">
              <a:buNone/>
            </a:pPr>
            <a:r>
              <a:rPr lang="es-CO" sz="2000" dirty="0">
                <a:latin typeface="Arial" pitchFamily="34" charset="0"/>
                <a:cs typeface="Arial" pitchFamily="34" charset="0"/>
              </a:rPr>
              <a:t>(Ley 270 de 1996 – Estatutaria de la Administración de Justicia, y sentencia C-037 de 1996 de la Corte Constitucional)</a:t>
            </a:r>
          </a:p>
          <a:p>
            <a:pPr marL="0" indent="0" algn="just">
              <a:buNone/>
            </a:pPr>
            <a:r>
              <a:rPr lang="es-CO" sz="2000" dirty="0">
                <a:latin typeface="Arial" pitchFamily="34" charset="0"/>
                <a:cs typeface="Arial" pitchFamily="34" charset="0"/>
              </a:rPr>
              <a:t>a) La interpretación legislativa y la interpretación que por la vía de autoridad hace la Corte Constitucional tiene carácter obligatorio general.</a:t>
            </a:r>
          </a:p>
          <a:p>
            <a:pPr marL="0" indent="0" algn="just">
              <a:buNone/>
            </a:pPr>
            <a:r>
              <a:rPr lang="es-CO" sz="2000" dirty="0">
                <a:latin typeface="Arial" pitchFamily="34" charset="0"/>
                <a:cs typeface="Arial" pitchFamily="34" charset="0"/>
              </a:rPr>
              <a:t>b) La doctrina constitucional sobre derechos fundamentales unifica y orienta la interpretación de la Constitución.</a:t>
            </a:r>
          </a:p>
          <a:p>
            <a:pPr marL="0" indent="0" algn="just">
              <a:buNone/>
            </a:pPr>
            <a:r>
              <a:rPr lang="es-CO" sz="2000" dirty="0">
                <a:latin typeface="Arial" pitchFamily="34" charset="0"/>
                <a:cs typeface="Arial" pitchFamily="34" charset="0"/>
              </a:rPr>
              <a:t>c) La Corte Constitucional señaló “que si las normas que van a aplicarse han sido interpretadas por la Corte Constitucional, de ese modo deben aplicarse, lo que constituye una razonable exigencia en guarda de la seguridad jurídica”.</a:t>
            </a:r>
          </a:p>
          <a:p>
            <a:pPr marL="0" indent="0" algn="just">
              <a:buNone/>
            </a:pPr>
            <a:r>
              <a:rPr lang="es-CO" sz="2000" dirty="0">
                <a:latin typeface="Arial" pitchFamily="34" charset="0"/>
                <a:cs typeface="Arial" pitchFamily="34" charset="0"/>
              </a:rPr>
              <a:t>d) La sentencia C-083 de 1995, distinguió entre jurisprudencia constitucional y doctrina constitucional. Si no hay ley y el juez aplica la Constitución directamente, debe atenerse a la interpretación del texto</a:t>
            </a:r>
          </a:p>
        </p:txBody>
      </p:sp>
    </p:spTree>
    <p:extLst>
      <p:ext uri="{BB962C8B-B14F-4D97-AF65-F5344CB8AC3E}">
        <p14:creationId xmlns:p14="http://schemas.microsoft.com/office/powerpoint/2010/main" val="191534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Constitucional dado por la Corte Constitucional. En sentencia C-037 de 1996, se ratificó la fuerza vinculante de la doctrina constitucional. Se afirmó el valor imperativo de las “sentencias integrativas” en casos de vacío legal y en que la Constitución actúa como fuente formal de derecho, es decir, en el caso previsto en la Ley 153 de 1887, artículo 8.</a:t>
            </a:r>
          </a:p>
          <a:p>
            <a:pPr marL="0" indent="0" algn="just">
              <a:buNone/>
            </a:pPr>
            <a:r>
              <a:rPr lang="es-CO" sz="2000" dirty="0">
                <a:latin typeface="Arial" pitchFamily="34" charset="0"/>
                <a:cs typeface="Arial" pitchFamily="34" charset="0"/>
              </a:rPr>
              <a:t>e) Las sentencias de la Corte Constitucional se clasifican:</a:t>
            </a:r>
          </a:p>
          <a:p>
            <a:pPr marL="0" indent="0" algn="just">
              <a:buNone/>
            </a:pPr>
            <a:r>
              <a:rPr lang="es-CO" sz="2000" dirty="0">
                <a:latin typeface="Arial" pitchFamily="34" charset="0"/>
                <a:cs typeface="Arial" pitchFamily="34" charset="0"/>
              </a:rPr>
              <a:t>1- Sentencias interpretativas que mantienen la eficacia normativa</a:t>
            </a:r>
          </a:p>
          <a:p>
            <a:pPr marL="0" indent="0" algn="just">
              <a:buNone/>
            </a:pPr>
            <a:r>
              <a:rPr lang="es-CO" sz="2000" dirty="0">
                <a:latin typeface="Arial" pitchFamily="34" charset="0"/>
                <a:cs typeface="Arial" pitchFamily="34" charset="0"/>
              </a:rPr>
              <a:t>2- Sentencias aditivas o integradoras, en que se declara la constitucionalidad, pero se agrega un contenido.</a:t>
            </a:r>
          </a:p>
          <a:p>
            <a:pPr marL="0" indent="0" algn="just">
              <a:buNone/>
            </a:pPr>
            <a:r>
              <a:rPr lang="es-CO" sz="2000" dirty="0">
                <a:latin typeface="Arial" pitchFamily="34" charset="0"/>
                <a:cs typeface="Arial" pitchFamily="34" charset="0"/>
              </a:rPr>
              <a:t>3- Sentencias sustitutivas, en que se declara la inconstitucionalidad pero se sustituye el vacío de regulación con un nuevo mandato.</a:t>
            </a:r>
          </a:p>
          <a:p>
            <a:pPr marL="0" indent="0" algn="just">
              <a:buNone/>
            </a:pPr>
            <a:endParaRPr lang="es-CO" sz="2000" dirty="0">
              <a:latin typeface="Arial" pitchFamily="34" charset="0"/>
              <a:cs typeface="Arial" pitchFamily="34" charset="0"/>
            </a:endParaRPr>
          </a:p>
          <a:p>
            <a:pPr marL="0" indent="0" algn="just">
              <a:buNone/>
            </a:pPr>
            <a:r>
              <a:rPr lang="es-CO" sz="2000" b="1" dirty="0">
                <a:latin typeface="Arial" pitchFamily="34" charset="0"/>
                <a:cs typeface="Arial" pitchFamily="34" charset="0"/>
              </a:rPr>
              <a:t>Cosa Juzgada Constitucional</a:t>
            </a:r>
          </a:p>
          <a:p>
            <a:pPr marL="0" indent="0" algn="just">
              <a:buNone/>
            </a:pPr>
            <a:r>
              <a:rPr lang="es-CO" sz="2000" dirty="0">
                <a:latin typeface="Arial" pitchFamily="34" charset="0"/>
                <a:cs typeface="Arial" pitchFamily="34" charset="0"/>
              </a:rPr>
              <a:t>Para precisar la cosa juzgada constitucional hay que tener en cuenta las siguientes observaciones:</a:t>
            </a:r>
          </a:p>
        </p:txBody>
      </p:sp>
    </p:spTree>
    <p:extLst>
      <p:ext uri="{BB962C8B-B14F-4D97-AF65-F5344CB8AC3E}">
        <p14:creationId xmlns:p14="http://schemas.microsoft.com/office/powerpoint/2010/main" val="88018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a) La cosa juzgada explícita está en la parte RESOLUTIVA de las sentencias (C.N. art. 243). Las sentencias de la Corte Constitucional, tanto de exequibilidad como de inexequibilidad, no pueden ser objeto nuevamente de controversia, porque la Corte de oficio, debe confrontar la norma acusada con toda la Constitución.</a:t>
            </a:r>
          </a:p>
          <a:p>
            <a:pPr marL="0" indent="0" algn="just">
              <a:buNone/>
            </a:pPr>
            <a:r>
              <a:rPr lang="es-CO" sz="2000" dirty="0">
                <a:latin typeface="Arial" pitchFamily="34" charset="0"/>
                <a:cs typeface="Arial" pitchFamily="34" charset="0"/>
              </a:rPr>
              <a:t>Todos los operadores jurídicos quedan obligados por el efecto de cosa juzgada material de las sentencias de la Corte Constitucional</a:t>
            </a:r>
          </a:p>
          <a:p>
            <a:pPr marL="0" indent="0" algn="just">
              <a:buNone/>
            </a:pPr>
            <a:r>
              <a:rPr lang="es-CO" sz="2000" dirty="0">
                <a:latin typeface="Arial" pitchFamily="34" charset="0"/>
                <a:cs typeface="Arial" pitchFamily="34" charset="0"/>
              </a:rPr>
              <a:t>b) La cosa juzgada implícita está en los conceptos de la parte MOTIVA que guarden conexión con la parte dispositiva de la sentencia (Corte Constitucional C-131/93; SV-047/99; T-180.650-SV640/98)</a:t>
            </a:r>
          </a:p>
          <a:p>
            <a:pPr marL="0" indent="0" algn="just">
              <a:buNone/>
            </a:pPr>
            <a:r>
              <a:rPr lang="es-CO" sz="2000" dirty="0">
                <a:latin typeface="Arial" pitchFamily="34" charset="0"/>
                <a:cs typeface="Arial" pitchFamily="34" charset="0"/>
              </a:rPr>
              <a:t>c) Las partes de una Sentencia: 1) </a:t>
            </a:r>
            <a:r>
              <a:rPr lang="es-CO" sz="2000" i="1" dirty="0" err="1">
                <a:latin typeface="Arial" pitchFamily="34" charset="0"/>
                <a:cs typeface="Arial" pitchFamily="34" charset="0"/>
              </a:rPr>
              <a:t>Decisum</a:t>
            </a:r>
            <a:r>
              <a:rPr lang="es-CO" sz="2000" i="1" dirty="0">
                <a:latin typeface="Arial" pitchFamily="34" charset="0"/>
                <a:cs typeface="Arial" pitchFamily="34" charset="0"/>
              </a:rPr>
              <a:t>,</a:t>
            </a:r>
            <a:r>
              <a:rPr lang="es-CO" sz="2000" dirty="0">
                <a:latin typeface="Arial" pitchFamily="34" charset="0"/>
                <a:cs typeface="Arial" pitchFamily="34" charset="0"/>
              </a:rPr>
              <a:t> que es la resolución, 2) </a:t>
            </a:r>
            <a:r>
              <a:rPr lang="es-CO" sz="2000" b="1" i="1" dirty="0">
                <a:latin typeface="Arial" pitchFamily="34" charset="0"/>
                <a:cs typeface="Arial" pitchFamily="34" charset="0"/>
              </a:rPr>
              <a:t>ratio </a:t>
            </a:r>
            <a:r>
              <a:rPr lang="es-CO" sz="2000" b="1" i="1" dirty="0" err="1">
                <a:latin typeface="Arial" pitchFamily="34" charset="0"/>
                <a:cs typeface="Arial" pitchFamily="34" charset="0"/>
              </a:rPr>
              <a:t>decidendi</a:t>
            </a:r>
            <a:r>
              <a:rPr lang="es-CO" sz="2000" i="1" dirty="0">
                <a:latin typeface="Arial" pitchFamily="34" charset="0"/>
                <a:cs typeface="Arial" pitchFamily="34" charset="0"/>
              </a:rPr>
              <a:t>,</a:t>
            </a:r>
            <a:r>
              <a:rPr lang="es-CO" sz="2000" dirty="0">
                <a:latin typeface="Arial" pitchFamily="34" charset="0"/>
                <a:cs typeface="Arial" pitchFamily="34" charset="0"/>
              </a:rPr>
              <a:t> que es la razón que constituye la base de la decisión judicial específica </a:t>
            </a:r>
            <a:r>
              <a:rPr lang="es-CO" sz="2000" b="1" dirty="0">
                <a:latin typeface="Arial" pitchFamily="34" charset="0"/>
                <a:cs typeface="Arial" pitchFamily="34" charset="0"/>
              </a:rPr>
              <a:t>(de aquí surge el precedente)</a:t>
            </a:r>
            <a:r>
              <a:rPr lang="es-CO" sz="2000" dirty="0">
                <a:latin typeface="Arial" pitchFamily="34" charset="0"/>
                <a:cs typeface="Arial" pitchFamily="34" charset="0"/>
              </a:rPr>
              <a:t>, 3) </a:t>
            </a:r>
            <a:r>
              <a:rPr lang="es-CO" sz="2000" i="1" dirty="0" err="1">
                <a:latin typeface="Arial" pitchFamily="34" charset="0"/>
                <a:cs typeface="Arial" pitchFamily="34" charset="0"/>
              </a:rPr>
              <a:t>Obiter</a:t>
            </a:r>
            <a:r>
              <a:rPr lang="es-CO" sz="2000" i="1" dirty="0">
                <a:latin typeface="Arial" pitchFamily="34" charset="0"/>
                <a:cs typeface="Arial" pitchFamily="34" charset="0"/>
              </a:rPr>
              <a:t> dicta o </a:t>
            </a:r>
            <a:r>
              <a:rPr lang="es-CO" sz="2000" i="1" dirty="0" err="1">
                <a:latin typeface="Arial" pitchFamily="34" charset="0"/>
                <a:cs typeface="Arial" pitchFamily="34" charset="0"/>
              </a:rPr>
              <a:t>dictum</a:t>
            </a:r>
            <a:r>
              <a:rPr lang="es-CO" sz="2000" dirty="0">
                <a:latin typeface="Arial" pitchFamily="34" charset="0"/>
                <a:cs typeface="Arial" pitchFamily="34" charset="0"/>
              </a:rPr>
              <a:t>, que son las razones no necesarias para la decisión. El </a:t>
            </a:r>
            <a:r>
              <a:rPr lang="es-CO" sz="2000" b="1" dirty="0" err="1">
                <a:latin typeface="Arial" pitchFamily="34" charset="0"/>
                <a:cs typeface="Arial" pitchFamily="34" charset="0"/>
              </a:rPr>
              <a:t>Decisum</a:t>
            </a:r>
            <a:r>
              <a:rPr lang="es-CO" sz="2000" b="1" dirty="0">
                <a:latin typeface="Arial" pitchFamily="34" charset="0"/>
                <a:cs typeface="Arial" pitchFamily="34" charset="0"/>
              </a:rPr>
              <a:t> hace tránsito a Cosa Juzgada. No constituye precedente porque los jueces deciden otros casos no idénticos.</a:t>
            </a:r>
          </a:p>
        </p:txBody>
      </p:sp>
    </p:spTree>
    <p:extLst>
      <p:ext uri="{BB962C8B-B14F-4D97-AF65-F5344CB8AC3E}">
        <p14:creationId xmlns:p14="http://schemas.microsoft.com/office/powerpoint/2010/main" val="277329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d) Los efectos de la tutela son relativos (</a:t>
            </a:r>
            <a:r>
              <a:rPr lang="es-CO" sz="2000" i="1" dirty="0">
                <a:latin typeface="Arial" pitchFamily="34" charset="0"/>
                <a:cs typeface="Arial" pitchFamily="34" charset="0"/>
              </a:rPr>
              <a:t>inter partes</a:t>
            </a:r>
            <a:r>
              <a:rPr lang="es-CO" sz="2000" dirty="0">
                <a:latin typeface="Arial" pitchFamily="34" charset="0"/>
                <a:cs typeface="Arial" pitchFamily="34" charset="0"/>
              </a:rPr>
              <a:t> Decreto 2591 de 1991, art. 36) y no </a:t>
            </a:r>
            <a:r>
              <a:rPr lang="es-CO" sz="2000" i="1" dirty="0">
                <a:latin typeface="Arial" pitchFamily="34" charset="0"/>
                <a:cs typeface="Arial" pitchFamily="34" charset="0"/>
              </a:rPr>
              <a:t>erga omnes.</a:t>
            </a:r>
            <a:r>
              <a:rPr lang="es-CO" sz="2000" dirty="0">
                <a:latin typeface="Arial" pitchFamily="34" charset="0"/>
                <a:cs typeface="Arial" pitchFamily="34" charset="0"/>
              </a:rPr>
              <a:t> Sin embargo, la jurisprudencia constitucional ha creado la doctrina de “los efectos </a:t>
            </a:r>
            <a:r>
              <a:rPr lang="es-CO" sz="2000" i="1" dirty="0">
                <a:latin typeface="Arial" pitchFamily="34" charset="0"/>
                <a:cs typeface="Arial" pitchFamily="34" charset="0"/>
              </a:rPr>
              <a:t>inter pares</a:t>
            </a:r>
            <a:r>
              <a:rPr lang="es-CO" sz="2000" dirty="0">
                <a:latin typeface="Arial" pitchFamily="34" charset="0"/>
                <a:cs typeface="Arial" pitchFamily="34" charset="0"/>
              </a:rPr>
              <a:t>” para casos análogos (Sentencia ICC-235 de febrero 27 de 2001)</a:t>
            </a:r>
            <a:endParaRPr lang="es-CO" sz="2000" b="1" i="1" dirty="0">
              <a:latin typeface="Arial" pitchFamily="34" charset="0"/>
              <a:cs typeface="Arial" pitchFamily="34" charset="0"/>
            </a:endParaRPr>
          </a:p>
        </p:txBody>
      </p:sp>
    </p:spTree>
    <p:extLst>
      <p:ext uri="{BB962C8B-B14F-4D97-AF65-F5344CB8AC3E}">
        <p14:creationId xmlns:p14="http://schemas.microsoft.com/office/powerpoint/2010/main" val="260503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b="1" dirty="0">
                <a:latin typeface="Arial" pitchFamily="34" charset="0"/>
                <a:cs typeface="Arial" pitchFamily="34" charset="0"/>
              </a:rPr>
              <a:t>a)</a:t>
            </a:r>
            <a:r>
              <a:rPr lang="es-CO" sz="2000" dirty="0">
                <a:latin typeface="Arial" pitchFamily="34" charset="0"/>
                <a:cs typeface="Arial" pitchFamily="34" charset="0"/>
              </a:rPr>
              <a:t> En cuanto al caso particular fallado, cuyo sentido jurídico queda por esta razón, específicamente establecido</a:t>
            </a:r>
          </a:p>
          <a:p>
            <a:pPr marL="0" indent="0" algn="just">
              <a:buNone/>
            </a:pPr>
            <a:r>
              <a:rPr lang="es-CO" sz="2000" b="1" dirty="0">
                <a:latin typeface="Arial" pitchFamily="34" charset="0"/>
                <a:cs typeface="Arial" pitchFamily="34" charset="0"/>
              </a:rPr>
              <a:t>b)</a:t>
            </a:r>
            <a:r>
              <a:rPr lang="es-CO" sz="2000" dirty="0">
                <a:latin typeface="Arial" pitchFamily="34" charset="0"/>
                <a:cs typeface="Arial" pitchFamily="34" charset="0"/>
              </a:rPr>
              <a:t> En cuanto a dicho fallo, de acuerdo con el principio del </a:t>
            </a:r>
            <a:r>
              <a:rPr lang="es-CO" sz="2000" i="1" dirty="0" err="1">
                <a:latin typeface="Arial" pitchFamily="34" charset="0"/>
                <a:cs typeface="Arial" pitchFamily="34" charset="0"/>
              </a:rPr>
              <a:t>stare</a:t>
            </a:r>
            <a:r>
              <a:rPr lang="es-CO" sz="2000" i="1" dirty="0">
                <a:latin typeface="Arial" pitchFamily="34" charset="0"/>
                <a:cs typeface="Arial" pitchFamily="34" charset="0"/>
              </a:rPr>
              <a:t> </a:t>
            </a:r>
            <a:r>
              <a:rPr lang="es-CO" sz="2000" i="1" dirty="0" err="1">
                <a:latin typeface="Arial" pitchFamily="34" charset="0"/>
                <a:cs typeface="Arial" pitchFamily="34" charset="0"/>
              </a:rPr>
              <a:t>decisis</a:t>
            </a:r>
            <a:r>
              <a:rPr lang="es-CO" sz="2000" dirty="0">
                <a:latin typeface="Arial" pitchFamily="34" charset="0"/>
                <a:cs typeface="Arial" pitchFamily="34" charset="0"/>
              </a:rPr>
              <a:t> (acatar las decisiones), se incorpora al cuerpo general del </a:t>
            </a:r>
            <a:r>
              <a:rPr lang="es-CO" sz="2000" i="1" dirty="0" err="1">
                <a:latin typeface="Arial" pitchFamily="34" charset="0"/>
                <a:cs typeface="Arial" pitchFamily="34" charset="0"/>
              </a:rPr>
              <a:t>Common</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 convirtiéndose en obligatorio, tanto para el tribunal que lo dicta como para los demás en casos iguales o análogos.</a:t>
            </a:r>
          </a:p>
          <a:p>
            <a:pPr marL="0" indent="0" algn="just">
              <a:buNone/>
            </a:pPr>
            <a:r>
              <a:rPr lang="es-CO" sz="2000" dirty="0">
                <a:latin typeface="Arial" pitchFamily="34" charset="0"/>
                <a:cs typeface="Arial" pitchFamily="34" charset="0"/>
              </a:rPr>
              <a:t>En el derecho europeo y en el latinoamericano, se admite con dificultad que la facultad que tiene el juzgador de resolver casos particulares implica creación de normas individuales.</a:t>
            </a:r>
          </a:p>
          <a:p>
            <a:pPr marL="0" indent="0" algn="just">
              <a:buNone/>
            </a:pPr>
            <a:r>
              <a:rPr lang="es-CO" sz="2000" dirty="0">
                <a:latin typeface="Arial" pitchFamily="34" charset="0"/>
                <a:cs typeface="Arial" pitchFamily="34" charset="0"/>
              </a:rPr>
              <a:t>Lo anterior es erróneo porque:</a:t>
            </a:r>
          </a:p>
          <a:p>
            <a:pPr algn="just"/>
            <a:r>
              <a:rPr lang="es-CO" sz="2000" dirty="0">
                <a:latin typeface="Arial" pitchFamily="34" charset="0"/>
                <a:cs typeface="Arial" pitchFamily="34" charset="0"/>
              </a:rPr>
              <a:t>La tarea de interpretar es inherente a la actividad judicial, y ejerce influencia respecto de la creación de un precedente judicial</a:t>
            </a:r>
          </a:p>
          <a:p>
            <a:pPr algn="just"/>
            <a:r>
              <a:rPr lang="es-CO" sz="2000" dirty="0">
                <a:latin typeface="Arial" pitchFamily="34" charset="0"/>
                <a:cs typeface="Arial" pitchFamily="34" charset="0"/>
              </a:rPr>
              <a:t>Es un hecho que la creación por el acto judicial puede ocurrir o no, lo cual en el primer caso nada puede hacer teoría alguna.</a:t>
            </a:r>
          </a:p>
        </p:txBody>
      </p:sp>
    </p:spTree>
    <p:extLst>
      <p:ext uri="{BB962C8B-B14F-4D97-AF65-F5344CB8AC3E}">
        <p14:creationId xmlns:p14="http://schemas.microsoft.com/office/powerpoint/2010/main" val="317847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b="1" i="1" dirty="0">
                <a:latin typeface="Arial" pitchFamily="34" charset="0"/>
                <a:cs typeface="Arial" pitchFamily="34" charset="0"/>
              </a:rPr>
              <a:t>2. La jurisprudencia es “declarativa” de derecho.</a:t>
            </a:r>
          </a:p>
          <a:p>
            <a:pPr marL="0" indent="0" algn="just">
              <a:buNone/>
            </a:pPr>
            <a:r>
              <a:rPr lang="es-CO" sz="2000" dirty="0">
                <a:latin typeface="Arial" pitchFamily="34" charset="0"/>
                <a:cs typeface="Arial" pitchFamily="34" charset="0"/>
              </a:rPr>
              <a:t>Esta concepción sostiene que el Juez no crea sino que declara el </a:t>
            </a:r>
            <a:r>
              <a:rPr lang="es-CO" sz="2000" dirty="0">
                <a:latin typeface="Arial" pitchFamily="34" charset="0"/>
                <a:cs typeface="Arial" pitchFamily="34" charset="0"/>
              </a:rPr>
              <a:t>derecho contenido en el texto de la Ley.</a:t>
            </a:r>
          </a:p>
          <a:p>
            <a:pPr marL="0" indent="0" algn="just">
              <a:buNone/>
            </a:pPr>
            <a:r>
              <a:rPr lang="es-CO" sz="2000" dirty="0">
                <a:latin typeface="Arial" pitchFamily="34" charset="0"/>
                <a:cs typeface="Arial" pitchFamily="34" charset="0"/>
              </a:rPr>
              <a:t>Señala Piero </a:t>
            </a:r>
            <a:r>
              <a:rPr lang="es-CO" sz="2000" dirty="0" err="1">
                <a:latin typeface="Arial" pitchFamily="34" charset="0"/>
                <a:cs typeface="Arial" pitchFamily="34" charset="0"/>
              </a:rPr>
              <a:t>Calamandrei</a:t>
            </a:r>
            <a:r>
              <a:rPr lang="es-CO" sz="2000" dirty="0">
                <a:latin typeface="Arial" pitchFamily="34" charset="0"/>
                <a:cs typeface="Arial" pitchFamily="34" charset="0"/>
              </a:rPr>
              <a:t> (“</a:t>
            </a:r>
            <a:r>
              <a:rPr lang="es-CO" sz="2000" i="1" dirty="0">
                <a:latin typeface="Arial" pitchFamily="34" charset="0"/>
                <a:cs typeface="Arial" pitchFamily="34" charset="0"/>
              </a:rPr>
              <a:t>Estudios sobre el proceso civil</a:t>
            </a:r>
            <a:r>
              <a:rPr lang="es-CO" sz="2000" dirty="0">
                <a:latin typeface="Arial" pitchFamily="34" charset="0"/>
                <a:cs typeface="Arial" pitchFamily="34" charset="0"/>
              </a:rPr>
              <a:t>”); que toda decisión judicial o sentencia, contiene un juicio lógico que deviene de un silogismo: contiene una premisa mayor que es la afirmación de una regla relativa a una generalidad de casos; una premisa menor, que es la afirmación de que el caso concreto está comprendido en esta generalidad, se completa el silogismo y la actividad mental del juzgador.</a:t>
            </a:r>
          </a:p>
          <a:p>
            <a:pPr marL="0" indent="0" algn="just">
              <a:buNone/>
            </a:pPr>
            <a:endParaRPr lang="es-CO" sz="2000" dirty="0">
              <a:latin typeface="Arial" pitchFamily="34" charset="0"/>
              <a:cs typeface="Arial" pitchFamily="34" charset="0"/>
            </a:endParaRPr>
          </a:p>
          <a:p>
            <a:pPr marL="0" indent="0" algn="just">
              <a:buNone/>
            </a:pPr>
            <a:r>
              <a:rPr lang="es-CO" sz="2000" b="1" i="1" dirty="0">
                <a:latin typeface="Arial" pitchFamily="34" charset="0"/>
                <a:cs typeface="Arial" pitchFamily="34" charset="0"/>
              </a:rPr>
              <a:t>3. La jurisprudencia y las lagunas de la ley.</a:t>
            </a:r>
          </a:p>
          <a:p>
            <a:pPr marL="0" indent="0" algn="just">
              <a:buNone/>
            </a:pPr>
            <a:r>
              <a:rPr lang="es-CO" sz="2000" dirty="0">
                <a:latin typeface="Arial" pitchFamily="34" charset="0"/>
                <a:cs typeface="Arial" pitchFamily="34" charset="0"/>
              </a:rPr>
              <a:t>La jurisprudencia sólo es creadora cuando el juzgador llena una laguna de la ley, mediante procesos de integración, creando así una verdadera ley.</a:t>
            </a:r>
          </a:p>
          <a:p>
            <a:pPr marL="0" indent="0" algn="just">
              <a:buNone/>
            </a:pPr>
            <a:endParaRPr lang="es-CO" sz="2000" dirty="0">
              <a:latin typeface="Arial" pitchFamily="34" charset="0"/>
              <a:cs typeface="Arial" pitchFamily="34" charset="0"/>
            </a:endParaRPr>
          </a:p>
        </p:txBody>
      </p:sp>
    </p:spTree>
    <p:extLst>
      <p:ext uri="{BB962C8B-B14F-4D97-AF65-F5344CB8AC3E}">
        <p14:creationId xmlns:p14="http://schemas.microsoft.com/office/powerpoint/2010/main" val="318179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b="1" dirty="0">
                <a:latin typeface="Arial" pitchFamily="34" charset="0"/>
                <a:cs typeface="Arial" pitchFamily="34" charset="0"/>
              </a:rPr>
              <a:t>La Función del Juez</a:t>
            </a:r>
          </a:p>
          <a:p>
            <a:pPr marL="0" indent="0" algn="just">
              <a:buNone/>
            </a:pPr>
            <a:r>
              <a:rPr lang="es-CO" sz="2000" dirty="0">
                <a:latin typeface="Arial" pitchFamily="34" charset="0"/>
                <a:cs typeface="Arial" pitchFamily="34" charset="0"/>
              </a:rPr>
              <a:t>El juez desempeña su función de administrar justicia principalmente de 3 maneras:</a:t>
            </a:r>
          </a:p>
          <a:p>
            <a:pPr marL="0" indent="0" algn="just">
              <a:buNone/>
            </a:pPr>
            <a:r>
              <a:rPr lang="es-CO" sz="2000" b="1" i="1" dirty="0">
                <a:latin typeface="Arial" pitchFamily="34" charset="0"/>
                <a:cs typeface="Arial" pitchFamily="34" charset="0"/>
              </a:rPr>
              <a:t>a) Aplicando la norma jurídica al caso concreto:</a:t>
            </a:r>
          </a:p>
          <a:p>
            <a:pPr marL="0" indent="0" algn="just">
              <a:buNone/>
            </a:pPr>
            <a:r>
              <a:rPr lang="es-CO" sz="2000" dirty="0">
                <a:latin typeface="Arial" pitchFamily="34" charset="0"/>
                <a:cs typeface="Arial" pitchFamily="34" charset="0"/>
              </a:rPr>
              <a:t>La labor del Juez en el derecho moderno no es solamente subsumir casos concretos dentro de los tipos legales y aplicarles las consecuencias jurídicas mediante una sentencia, el Juez también debe eliminar y solucionar las contradicciones que se puedan llegar a presentar entre dos o más normas jurídicas y suplir las deficiencias y vacíos con criterios lógicos, tomando en cuenta la realidad social e histórica del medio donde se desempeñe.</a:t>
            </a:r>
          </a:p>
          <a:p>
            <a:pPr marL="0" indent="0" algn="just">
              <a:buNone/>
            </a:pPr>
            <a:r>
              <a:rPr lang="es-CO" sz="2000" b="1" i="1" dirty="0">
                <a:latin typeface="Arial" pitchFamily="34" charset="0"/>
                <a:cs typeface="Arial" pitchFamily="34" charset="0"/>
              </a:rPr>
              <a:t>b) Interpretando el sentido, alcance y finalidad de la norma que aplica:</a:t>
            </a:r>
          </a:p>
          <a:p>
            <a:pPr marL="0" indent="0" algn="just">
              <a:buNone/>
            </a:pPr>
            <a:r>
              <a:rPr lang="es-CO" sz="2000" dirty="0">
                <a:latin typeface="Arial" pitchFamily="34" charset="0"/>
                <a:cs typeface="Arial" pitchFamily="34" charset="0"/>
              </a:rPr>
              <a:t>Cada conducta concreta, tiene especiales modalidades y es al juez a quien corresponde determinar qué sentido, qué alcance y qué efectos va a producir esa norma general y abstracta para el caso que se le ha planteado a su decisión, para lo cual debe tener en cuenta la vida,</a:t>
            </a:r>
          </a:p>
        </p:txBody>
      </p:sp>
    </p:spTree>
    <p:extLst>
      <p:ext uri="{BB962C8B-B14F-4D97-AF65-F5344CB8AC3E}">
        <p14:creationId xmlns:p14="http://schemas.microsoft.com/office/powerpoint/2010/main" val="77421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los factores de su realidad social, la funcionalidad de los derechos y todo aquello que pueda hacer que su pronunciamiento sea jurídico y además justo.</a:t>
            </a:r>
          </a:p>
          <a:p>
            <a:pPr marL="0" indent="0" algn="just">
              <a:buNone/>
            </a:pPr>
            <a:r>
              <a:rPr lang="es-CO" sz="2000" dirty="0">
                <a:latin typeface="Arial" pitchFamily="34" charset="0"/>
                <a:cs typeface="Arial" pitchFamily="34" charset="0"/>
              </a:rPr>
              <a:t>Las normas individualizadas en la sentencia o en el acto administrativo, tienen componentes que no se encuentran en las normas abstractas y generales. Esto sucede de manera más notoria cuando el juez resuelve casos difíciles, sea que no existe norma o porque hay dos o más normas y la elección depende del criterio del juez, o también porque la Ley es oscura, etc.</a:t>
            </a:r>
          </a:p>
          <a:p>
            <a:pPr marL="0" indent="0" algn="just">
              <a:buNone/>
            </a:pPr>
            <a:r>
              <a:rPr lang="es-CO" sz="2000" b="1" i="1" dirty="0">
                <a:latin typeface="Arial" pitchFamily="34" charset="0"/>
                <a:cs typeface="Arial" pitchFamily="34" charset="0"/>
              </a:rPr>
              <a:t>c) Integrando el orden jurídico cuando encuentre laguna o vacío de la Ley.</a:t>
            </a:r>
          </a:p>
          <a:p>
            <a:pPr marL="0" indent="0" algn="just">
              <a:buNone/>
            </a:pPr>
            <a:r>
              <a:rPr lang="es-CO" sz="2000" dirty="0">
                <a:latin typeface="Arial" pitchFamily="34" charset="0"/>
                <a:cs typeface="Arial" pitchFamily="34" charset="0"/>
              </a:rPr>
              <a:t>Esto también es conocido como la función creadora del juez.</a:t>
            </a:r>
          </a:p>
          <a:p>
            <a:pPr marL="0" indent="0" algn="just">
              <a:buNone/>
            </a:pPr>
            <a:r>
              <a:rPr lang="es-CO" sz="2000" dirty="0">
                <a:latin typeface="Arial" pitchFamily="34" charset="0"/>
                <a:cs typeface="Arial" pitchFamily="34" charset="0"/>
              </a:rPr>
              <a:t>Alf Ross (Sobre el derecho y la justicia, pág. 56) señala “El juez crea derecho porque al juzgar se encuentra motivado por hechos, valores, normas, un medio social y un clima espiritual determinados. La labor interpretativa del juzgador no es meramente congnoscitiva sino</a:t>
            </a:r>
          </a:p>
        </p:txBody>
      </p:sp>
    </p:spTree>
    <p:extLst>
      <p:ext uri="{BB962C8B-B14F-4D97-AF65-F5344CB8AC3E}">
        <p14:creationId xmlns:p14="http://schemas.microsoft.com/office/powerpoint/2010/main" val="45248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dirty="0">
                <a:latin typeface="Arial" pitchFamily="34" charset="0"/>
                <a:cs typeface="Arial" pitchFamily="34" charset="0"/>
              </a:rPr>
              <a:t>también voluntaria, o sea,  que su personalidad queda comprometida en ese acto. En efecto, el mero conocimiento no es suficiente acicate para la acción si no existe interés por nada. El verdadero motor se encuentra en los factores irracionales, intereses, actitudes, pasiones, necesidades; el conocimiento se limita a dirigir, orientar la acción. En suma, el juez toma una decisión &lt;saber-motivo&gt; guiado por su &lt;compromiso&gt; en el mundo y la reviste de fundamentaciones &lt;saber-técnica&gt; que no son más que una fachada o disfraz para hacernos creer en la objetividad de la decisión”.</a:t>
            </a:r>
          </a:p>
          <a:p>
            <a:pPr marL="0" indent="0" algn="just">
              <a:buNone/>
            </a:pPr>
            <a:r>
              <a:rPr lang="es-CO" sz="2000" dirty="0">
                <a:latin typeface="Arial" pitchFamily="34" charset="0"/>
                <a:cs typeface="Arial" pitchFamily="34" charset="0"/>
              </a:rPr>
              <a:t>El juez en nuestro derecho no puede cambiar la Ley pero al interpretarla está creando derecho, y la jurisprudencia ha dado origen a grandes concepciones jurídicas que en algunas ocasiones han tenido consagración legislativa.</a:t>
            </a:r>
          </a:p>
          <a:p>
            <a:pPr marL="0" indent="0" algn="just">
              <a:buNone/>
            </a:pPr>
            <a:r>
              <a:rPr lang="es-CO" sz="2000" dirty="0">
                <a:latin typeface="Arial" pitchFamily="34" charset="0"/>
                <a:cs typeface="Arial" pitchFamily="34" charset="0"/>
              </a:rPr>
              <a:t>Por otro lado, también el juez desempeña el papel de protección de los derechos humanos fundamentales cuando decide las acciones de amparo o tutela y aplica la Constitución como fuente de derecho.</a:t>
            </a:r>
          </a:p>
        </p:txBody>
      </p:sp>
    </p:spTree>
    <p:extLst>
      <p:ext uri="{BB962C8B-B14F-4D97-AF65-F5344CB8AC3E}">
        <p14:creationId xmlns:p14="http://schemas.microsoft.com/office/powerpoint/2010/main" val="147586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r>
              <a:rPr lang="es-CO" sz="2000" b="1" dirty="0">
                <a:latin typeface="Arial" pitchFamily="34" charset="0"/>
                <a:cs typeface="Arial" pitchFamily="34" charset="0"/>
              </a:rPr>
              <a:t>El </a:t>
            </a:r>
            <a:r>
              <a:rPr lang="es-CO" sz="2000" b="1" i="1" dirty="0" err="1">
                <a:latin typeface="Arial" pitchFamily="34" charset="0"/>
                <a:cs typeface="Arial" pitchFamily="34" charset="0"/>
              </a:rPr>
              <a:t>Common</a:t>
            </a:r>
            <a:r>
              <a:rPr lang="es-CO" sz="2000" b="1" i="1" dirty="0">
                <a:latin typeface="Arial" pitchFamily="34" charset="0"/>
                <a:cs typeface="Arial" pitchFamily="34" charset="0"/>
              </a:rPr>
              <a:t> </a:t>
            </a:r>
            <a:r>
              <a:rPr lang="es-CO" sz="2000" b="1" i="1" dirty="0" err="1">
                <a:latin typeface="Arial" pitchFamily="34" charset="0"/>
                <a:cs typeface="Arial" pitchFamily="34" charset="0"/>
              </a:rPr>
              <a:t>Law</a:t>
            </a:r>
            <a:endParaRPr lang="es-CO" sz="2000" b="1" i="1" dirty="0">
              <a:latin typeface="Arial" pitchFamily="34" charset="0"/>
              <a:cs typeface="Arial" pitchFamily="34" charset="0"/>
            </a:endParaRPr>
          </a:p>
          <a:p>
            <a:pPr marL="0" indent="0" algn="just">
              <a:buNone/>
            </a:pPr>
            <a:r>
              <a:rPr lang="es-CO" sz="2000" dirty="0">
                <a:latin typeface="Arial" pitchFamily="34" charset="0"/>
                <a:cs typeface="Arial" pitchFamily="34" charset="0"/>
              </a:rPr>
              <a:t>La idea fundamental del </a:t>
            </a:r>
            <a:r>
              <a:rPr lang="es-CO" sz="2000" i="1" dirty="0" err="1">
                <a:latin typeface="Arial" pitchFamily="34" charset="0"/>
                <a:cs typeface="Arial" pitchFamily="34" charset="0"/>
              </a:rPr>
              <a:t>Common</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 es la obligatoriedad del precedente, pues el juez crea derecho.</a:t>
            </a:r>
          </a:p>
          <a:p>
            <a:pPr marL="0" indent="0" algn="just">
              <a:buNone/>
            </a:pPr>
            <a:r>
              <a:rPr lang="es-CO" sz="2000" dirty="0">
                <a:latin typeface="Arial" pitchFamily="34" charset="0"/>
                <a:cs typeface="Arial" pitchFamily="34" charset="0"/>
              </a:rPr>
              <a:t>El sistema de precedentes fue modificado en el S XVI, al crearse la </a:t>
            </a:r>
            <a:r>
              <a:rPr lang="es-CO" sz="2000" i="1" dirty="0" err="1">
                <a:latin typeface="Arial" pitchFamily="34" charset="0"/>
                <a:cs typeface="Arial" pitchFamily="34" charset="0"/>
              </a:rPr>
              <a:t>Court</a:t>
            </a:r>
            <a:r>
              <a:rPr lang="es-CO" sz="2000" i="1" dirty="0">
                <a:latin typeface="Arial" pitchFamily="34" charset="0"/>
                <a:cs typeface="Arial" pitchFamily="34" charset="0"/>
              </a:rPr>
              <a:t> of </a:t>
            </a:r>
            <a:r>
              <a:rPr lang="es-CO" sz="2000" i="1" dirty="0" err="1">
                <a:latin typeface="Arial" pitchFamily="34" charset="0"/>
                <a:cs typeface="Arial" pitchFamily="34" charset="0"/>
              </a:rPr>
              <a:t>Chancery</a:t>
            </a:r>
            <a:r>
              <a:rPr lang="es-CO" sz="2000" dirty="0">
                <a:latin typeface="Arial" pitchFamily="34" charset="0"/>
                <a:cs typeface="Arial" pitchFamily="34" charset="0"/>
              </a:rPr>
              <a:t>, y la División de los Tribunales en los del </a:t>
            </a:r>
            <a:r>
              <a:rPr lang="es-CO" sz="2000" i="1" dirty="0" err="1">
                <a:latin typeface="Arial" pitchFamily="34" charset="0"/>
                <a:cs typeface="Arial" pitchFamily="34" charset="0"/>
              </a:rPr>
              <a:t>common</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 y los de </a:t>
            </a:r>
            <a:r>
              <a:rPr lang="es-CO" sz="2000" i="1" dirty="0" err="1">
                <a:latin typeface="Arial" pitchFamily="34" charset="0"/>
                <a:cs typeface="Arial" pitchFamily="34" charset="0"/>
              </a:rPr>
              <a:t>equity</a:t>
            </a:r>
            <a:r>
              <a:rPr lang="es-CO" sz="2000" i="1" dirty="0">
                <a:latin typeface="Arial" pitchFamily="34" charset="0"/>
                <a:cs typeface="Arial" pitchFamily="34" charset="0"/>
              </a:rPr>
              <a:t>.</a:t>
            </a:r>
          </a:p>
          <a:p>
            <a:pPr marL="0" indent="0" algn="just">
              <a:buNone/>
            </a:pPr>
            <a:r>
              <a:rPr lang="es-CO" sz="2000" dirty="0">
                <a:latin typeface="Arial" pitchFamily="34" charset="0"/>
                <a:cs typeface="Arial" pitchFamily="34" charset="0"/>
              </a:rPr>
              <a:t>Las fuentes del </a:t>
            </a:r>
            <a:r>
              <a:rPr lang="es-CO" sz="2000" dirty="0" err="1">
                <a:latin typeface="Arial" pitchFamily="34" charset="0"/>
                <a:cs typeface="Arial" pitchFamily="34" charset="0"/>
              </a:rPr>
              <a:t>Common</a:t>
            </a:r>
            <a:r>
              <a:rPr lang="es-CO" sz="2000" dirty="0">
                <a:latin typeface="Arial" pitchFamily="34" charset="0"/>
                <a:cs typeface="Arial" pitchFamily="34" charset="0"/>
              </a:rPr>
              <a:t> </a:t>
            </a:r>
            <a:r>
              <a:rPr lang="es-CO" sz="2000" dirty="0" err="1">
                <a:latin typeface="Arial" pitchFamily="34" charset="0"/>
                <a:cs typeface="Arial" pitchFamily="34" charset="0"/>
              </a:rPr>
              <a:t>Law</a:t>
            </a:r>
            <a:r>
              <a:rPr lang="es-CO" sz="2000" dirty="0">
                <a:latin typeface="Arial" pitchFamily="34" charset="0"/>
                <a:cs typeface="Arial" pitchFamily="34" charset="0"/>
              </a:rPr>
              <a:t> son:</a:t>
            </a:r>
          </a:p>
          <a:p>
            <a:pPr marL="0" indent="0" algn="just">
              <a:buNone/>
            </a:pPr>
            <a:r>
              <a:rPr lang="es-CO" sz="2000" dirty="0">
                <a:latin typeface="Arial" pitchFamily="34" charset="0"/>
                <a:cs typeface="Arial" pitchFamily="34" charset="0"/>
              </a:rPr>
              <a:t>1. El </a:t>
            </a:r>
            <a:r>
              <a:rPr lang="es-CO" sz="2000" i="1" dirty="0" err="1">
                <a:latin typeface="Arial" pitchFamily="34" charset="0"/>
                <a:cs typeface="Arial" pitchFamily="34" charset="0"/>
              </a:rPr>
              <a:t>Common</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 en sentido estricto, es decir, la jurisprudencia emanada de los clásicos tribunales ingleses. Aquí el juez en todo caso, está “atado” a la obligatoriedad del precedente  judicial o </a:t>
            </a:r>
            <a:r>
              <a:rPr lang="es-CO" sz="2000" i="1" dirty="0" err="1">
                <a:latin typeface="Arial" pitchFamily="34" charset="0"/>
                <a:cs typeface="Arial" pitchFamily="34" charset="0"/>
              </a:rPr>
              <a:t>stare</a:t>
            </a:r>
            <a:r>
              <a:rPr lang="es-CO" sz="2000" i="1" dirty="0">
                <a:latin typeface="Arial" pitchFamily="34" charset="0"/>
                <a:cs typeface="Arial" pitchFamily="34" charset="0"/>
              </a:rPr>
              <a:t> </a:t>
            </a:r>
            <a:r>
              <a:rPr lang="es-CO" sz="2000" i="1" dirty="0" err="1">
                <a:latin typeface="Arial" pitchFamily="34" charset="0"/>
                <a:cs typeface="Arial" pitchFamily="34" charset="0"/>
              </a:rPr>
              <a:t>decisis</a:t>
            </a:r>
            <a:r>
              <a:rPr lang="es-CO" sz="2000" i="1" dirty="0">
                <a:latin typeface="Arial" pitchFamily="34" charset="0"/>
                <a:cs typeface="Arial" pitchFamily="34" charset="0"/>
              </a:rPr>
              <a:t>.</a:t>
            </a: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2. La </a:t>
            </a:r>
            <a:r>
              <a:rPr lang="es-CO" sz="2000" i="1" dirty="0" err="1">
                <a:latin typeface="Arial" pitchFamily="34" charset="0"/>
                <a:cs typeface="Arial" pitchFamily="34" charset="0"/>
              </a:rPr>
              <a:t>equity</a:t>
            </a:r>
            <a:r>
              <a:rPr lang="es-CO" sz="2000" dirty="0">
                <a:latin typeface="Arial" pitchFamily="34" charset="0"/>
                <a:cs typeface="Arial" pitchFamily="34" charset="0"/>
              </a:rPr>
              <a:t>, que es una rama de la jurisprudencia que emana de los tribunales especiales (tribunales de equidad llamados </a:t>
            </a:r>
            <a:r>
              <a:rPr lang="es-CO" sz="2000" i="1" dirty="0" err="1">
                <a:latin typeface="Arial" pitchFamily="34" charset="0"/>
                <a:cs typeface="Arial" pitchFamily="34" charset="0"/>
              </a:rPr>
              <a:t>court</a:t>
            </a:r>
            <a:r>
              <a:rPr lang="es-CO" sz="2000" i="1" dirty="0">
                <a:latin typeface="Arial" pitchFamily="34" charset="0"/>
                <a:cs typeface="Arial" pitchFamily="34" charset="0"/>
              </a:rPr>
              <a:t> of </a:t>
            </a:r>
            <a:r>
              <a:rPr lang="es-CO" sz="2000" i="1" dirty="0" err="1">
                <a:latin typeface="Arial" pitchFamily="34" charset="0"/>
                <a:cs typeface="Arial" pitchFamily="34" charset="0"/>
              </a:rPr>
              <a:t>chancery</a:t>
            </a:r>
            <a:r>
              <a:rPr lang="es-CO" sz="2000" dirty="0">
                <a:latin typeface="Arial" pitchFamily="34" charset="0"/>
                <a:cs typeface="Arial" pitchFamily="34" charset="0"/>
              </a:rPr>
              <a:t> en Inglaterra o </a:t>
            </a:r>
            <a:r>
              <a:rPr lang="es-CO" sz="2000" i="1" dirty="0" err="1">
                <a:latin typeface="Arial" pitchFamily="34" charset="0"/>
                <a:cs typeface="Arial" pitchFamily="34" charset="0"/>
              </a:rPr>
              <a:t>courts</a:t>
            </a:r>
            <a:r>
              <a:rPr lang="es-CO" sz="2000" i="1" dirty="0">
                <a:latin typeface="Arial" pitchFamily="34" charset="0"/>
                <a:cs typeface="Arial" pitchFamily="34" charset="0"/>
              </a:rPr>
              <a:t> of </a:t>
            </a:r>
            <a:r>
              <a:rPr lang="es-CO" sz="2000" i="1" dirty="0" err="1">
                <a:latin typeface="Arial" pitchFamily="34" charset="0"/>
                <a:cs typeface="Arial" pitchFamily="34" charset="0"/>
              </a:rPr>
              <a:t>equity</a:t>
            </a:r>
            <a:r>
              <a:rPr lang="es-CO" sz="2000" dirty="0">
                <a:latin typeface="Arial" pitchFamily="34" charset="0"/>
                <a:cs typeface="Arial" pitchFamily="34" charset="0"/>
              </a:rPr>
              <a:t> en Estados Unidos).</a:t>
            </a:r>
          </a:p>
          <a:p>
            <a:pPr marL="0" indent="0" algn="just">
              <a:buNone/>
            </a:pPr>
            <a:r>
              <a:rPr lang="es-CO" sz="2000" dirty="0">
                <a:latin typeface="Arial" pitchFamily="34" charset="0"/>
                <a:cs typeface="Arial" pitchFamily="34" charset="0"/>
              </a:rPr>
              <a:t>3. El </a:t>
            </a:r>
            <a:r>
              <a:rPr lang="es-CO" sz="2000" i="1" dirty="0" err="1">
                <a:latin typeface="Arial" pitchFamily="34" charset="0"/>
                <a:cs typeface="Arial" pitchFamily="34" charset="0"/>
              </a:rPr>
              <a:t>statute</a:t>
            </a:r>
            <a:r>
              <a:rPr lang="es-CO" sz="2000" i="1" dirty="0">
                <a:latin typeface="Arial" pitchFamily="34" charset="0"/>
                <a:cs typeface="Arial" pitchFamily="34" charset="0"/>
              </a:rPr>
              <a:t> of </a:t>
            </a:r>
            <a:r>
              <a:rPr lang="es-CO" sz="2000" i="1" dirty="0" err="1">
                <a:latin typeface="Arial" pitchFamily="34" charset="0"/>
                <a:cs typeface="Arial" pitchFamily="34" charset="0"/>
              </a:rPr>
              <a:t>law</a:t>
            </a:r>
            <a:r>
              <a:rPr lang="es-CO" sz="2000" dirty="0">
                <a:latin typeface="Arial" pitchFamily="34" charset="0"/>
                <a:cs typeface="Arial" pitchFamily="34" charset="0"/>
              </a:rPr>
              <a:t> o derecho legislado, que son las Leyes emanadas del Parlamento Inglés y del Congreso y las Legislaturas Estatales de los Estados Unidos de Norte América.</a:t>
            </a:r>
          </a:p>
        </p:txBody>
      </p:sp>
    </p:spTree>
    <p:extLst>
      <p:ext uri="{BB962C8B-B14F-4D97-AF65-F5344CB8AC3E}">
        <p14:creationId xmlns:p14="http://schemas.microsoft.com/office/powerpoint/2010/main" val="429071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1544" y="332656"/>
            <a:ext cx="8229600" cy="1143000"/>
          </a:xfrm>
        </p:spPr>
        <p:txBody>
          <a:bodyPr>
            <a:normAutofit/>
          </a:bodyPr>
          <a:lstStyle/>
          <a:p>
            <a:r>
              <a:rPr lang="es-MX" sz="2400" b="1" dirty="0">
                <a:latin typeface="Arial" panose="020B0604020202020204" pitchFamily="34" charset="0"/>
                <a:cs typeface="Arial" panose="020B0604020202020204" pitchFamily="34" charset="0"/>
              </a:rPr>
              <a:t>FUENTES DEL DERECHO</a:t>
            </a:r>
            <a:endParaRPr lang="es-MX" sz="24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91544" y="1052736"/>
            <a:ext cx="8229600" cy="5256584"/>
          </a:xfrm>
        </p:spPr>
        <p:txBody>
          <a:bodyPr>
            <a:noAutofit/>
          </a:bodyPr>
          <a:lstStyle/>
          <a:p>
            <a:pPr marL="0" indent="0" algn="just">
              <a:buNone/>
            </a:pP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		Jurisprudencia Continental</a:t>
            </a: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1. </a:t>
            </a:r>
            <a:r>
              <a:rPr lang="es-CO" sz="2000" i="1" dirty="0">
                <a:latin typeface="Arial" pitchFamily="34" charset="0"/>
                <a:cs typeface="Arial" pitchFamily="34" charset="0"/>
              </a:rPr>
              <a:t>Case-</a:t>
            </a:r>
            <a:r>
              <a:rPr lang="es-CO" sz="2000" i="1" dirty="0" err="1">
                <a:latin typeface="Arial" pitchFamily="34" charset="0"/>
                <a:cs typeface="Arial" pitchFamily="34" charset="0"/>
              </a:rPr>
              <a:t>Law</a:t>
            </a:r>
            <a:r>
              <a:rPr lang="es-CO" sz="2000" i="1" dirty="0">
                <a:latin typeface="Arial" pitchFamily="34" charset="0"/>
                <a:cs typeface="Arial" pitchFamily="34" charset="0"/>
              </a:rPr>
              <a:t>:</a:t>
            </a:r>
            <a:r>
              <a:rPr lang="es-CO" sz="2000" dirty="0">
                <a:latin typeface="Arial" pitchFamily="34" charset="0"/>
                <a:cs typeface="Arial" pitchFamily="34" charset="0"/>
              </a:rPr>
              <a:t> 	Derecho creado por el Juez (</a:t>
            </a:r>
            <a:r>
              <a:rPr lang="es-CO" sz="2000" i="1" dirty="0" err="1">
                <a:latin typeface="Arial" pitchFamily="34" charset="0"/>
                <a:cs typeface="Arial" pitchFamily="34" charset="0"/>
              </a:rPr>
              <a:t>Judge</a:t>
            </a:r>
            <a:r>
              <a:rPr lang="es-CO" sz="2000" i="1" dirty="0">
                <a:latin typeface="Arial" pitchFamily="34" charset="0"/>
                <a:cs typeface="Arial" pitchFamily="34" charset="0"/>
              </a:rPr>
              <a:t> </a:t>
            </a:r>
            <a:r>
              <a:rPr lang="es-CO" sz="2000" i="1" dirty="0" err="1">
                <a:latin typeface="Arial" pitchFamily="34" charset="0"/>
                <a:cs typeface="Arial" pitchFamily="34" charset="0"/>
              </a:rPr>
              <a:t>made</a:t>
            </a:r>
            <a:r>
              <a:rPr lang="es-CO" sz="2000" i="1" dirty="0">
                <a:latin typeface="Arial" pitchFamily="34" charset="0"/>
                <a:cs typeface="Arial" pitchFamily="34" charset="0"/>
              </a:rPr>
              <a:t> </a:t>
            </a:r>
            <a:r>
              <a:rPr lang="es-CO" sz="2000" i="1" dirty="0" err="1">
                <a:latin typeface="Arial" pitchFamily="34" charset="0"/>
                <a:cs typeface="Arial" pitchFamily="34" charset="0"/>
              </a:rPr>
              <a:t>law</a:t>
            </a:r>
            <a:r>
              <a:rPr lang="es-CO" sz="2000" dirty="0">
                <a:latin typeface="Arial" pitchFamily="34" charset="0"/>
                <a:cs typeface="Arial" pitchFamily="34" charset="0"/>
              </a:rPr>
              <a:t>)</a:t>
            </a:r>
          </a:p>
          <a:p>
            <a:pPr marL="0" indent="0" algn="just">
              <a:buNone/>
            </a:pPr>
            <a:r>
              <a:rPr lang="es-CO" sz="2000" dirty="0">
                <a:latin typeface="Arial" pitchFamily="34" charset="0"/>
                <a:cs typeface="Arial" pitchFamily="34" charset="0"/>
              </a:rPr>
              <a:t>		Derecho formado por decisiones judiciales</a:t>
            </a:r>
          </a:p>
          <a:p>
            <a:pPr marL="0" indent="0" algn="just">
              <a:buNone/>
            </a:pP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				Tribunales</a:t>
            </a:r>
          </a:p>
          <a:p>
            <a:pPr marL="0" indent="0" algn="just">
              <a:buNone/>
            </a:pPr>
            <a:r>
              <a:rPr lang="es-CO" sz="2000" dirty="0">
                <a:latin typeface="Arial" pitchFamily="34" charset="0"/>
                <a:cs typeface="Arial" pitchFamily="34" charset="0"/>
              </a:rPr>
              <a:t>		a) Autoritarias:	Superiores</a:t>
            </a: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2. Precedentes:	</a:t>
            </a:r>
          </a:p>
          <a:p>
            <a:pPr marL="0" indent="0" algn="just">
              <a:buNone/>
            </a:pPr>
            <a:r>
              <a:rPr lang="es-CO" sz="2000" dirty="0">
                <a:latin typeface="Arial" pitchFamily="34" charset="0"/>
                <a:cs typeface="Arial" pitchFamily="34" charset="0"/>
              </a:rPr>
              <a:t>    (sentencias)			Tribunales</a:t>
            </a:r>
          </a:p>
          <a:p>
            <a:pPr marL="0" indent="0" algn="just">
              <a:buNone/>
            </a:pPr>
            <a:r>
              <a:rPr lang="es-CO" sz="2000" dirty="0">
                <a:latin typeface="Arial" pitchFamily="34" charset="0"/>
                <a:cs typeface="Arial" pitchFamily="34" charset="0"/>
              </a:rPr>
              <a:t>	</a:t>
            </a:r>
            <a:r>
              <a:rPr lang="es-CO" sz="2000" dirty="0">
                <a:latin typeface="Arial" pitchFamily="34" charset="0"/>
                <a:cs typeface="Arial" pitchFamily="34" charset="0"/>
              </a:rPr>
              <a:t>	b) Persuasivas:	Inferiores</a:t>
            </a:r>
          </a:p>
          <a:p>
            <a:pPr marL="0" indent="0" algn="just">
              <a:buNone/>
            </a:pPr>
            <a:endParaRPr lang="es-CO" sz="2000" dirty="0">
              <a:latin typeface="Arial" pitchFamily="34" charset="0"/>
              <a:cs typeface="Arial" pitchFamily="34" charset="0"/>
            </a:endParaRPr>
          </a:p>
          <a:p>
            <a:pPr marL="0" indent="0" algn="just">
              <a:buNone/>
            </a:pPr>
            <a:r>
              <a:rPr lang="es-CO" sz="2000" dirty="0">
                <a:latin typeface="Arial" pitchFamily="34" charset="0"/>
                <a:cs typeface="Arial" pitchFamily="34" charset="0"/>
              </a:rPr>
              <a:t>				</a:t>
            </a:r>
            <a:r>
              <a:rPr lang="es-CO" sz="2000" i="1" dirty="0">
                <a:latin typeface="Arial" pitchFamily="34" charset="0"/>
                <a:cs typeface="Arial" pitchFamily="34" charset="0"/>
              </a:rPr>
              <a:t>Commonwealth</a:t>
            </a:r>
          </a:p>
          <a:p>
            <a:pPr marL="0" indent="0" algn="just">
              <a:buNone/>
            </a:pPr>
            <a:r>
              <a:rPr lang="es-CO" sz="2000" dirty="0">
                <a:latin typeface="Arial" pitchFamily="34" charset="0"/>
                <a:cs typeface="Arial" pitchFamily="34" charset="0"/>
              </a:rPr>
              <a:t>Principio: Causas juzgadas por principios obtenidos inductivamente de la experiencia judicial</a:t>
            </a:r>
          </a:p>
        </p:txBody>
      </p:sp>
    </p:spTree>
    <p:extLst>
      <p:ext uri="{BB962C8B-B14F-4D97-AF65-F5344CB8AC3E}">
        <p14:creationId xmlns:p14="http://schemas.microsoft.com/office/powerpoint/2010/main" val="57983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3699</Words>
  <Application>Microsoft Office PowerPoint</Application>
  <PresentationFormat>Panorámica</PresentationFormat>
  <Paragraphs>173</Paragraphs>
  <Slides>26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Arial</vt:lpstr>
      <vt:lpstr>Calibri</vt:lpstr>
      <vt:lpstr>Calibri Light</vt:lpstr>
      <vt:lpstr>Tema de Office</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lpstr>FUENTES DEL DERECHO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FUENTES DEL DERECHO</dc:title>
  <dc:creator>Fernando Charria Garcia</dc:creator>
  <cp:lastModifiedBy>Fernando Charria Garcia</cp:lastModifiedBy>
  <cp:revision>1</cp:revision>
  <dcterms:created xsi:type="dcterms:W3CDTF">2017-09-14T18:59:23Z</dcterms:created>
  <dcterms:modified xsi:type="dcterms:W3CDTF">2017-09-14T18:59:46Z</dcterms:modified>
</cp:coreProperties>
</file>