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0"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434" r:id="rId27"/>
    <p:sldId id="435" r:id="rId28"/>
    <p:sldId id="436" r:id="rId29"/>
    <p:sldId id="437" r:id="rId30"/>
    <p:sldId id="439" r:id="rId31"/>
    <p:sldId id="440" r:id="rId32"/>
    <p:sldId id="445" r:id="rId33"/>
    <p:sldId id="446" r:id="rId34"/>
    <p:sldId id="447" r:id="rId35"/>
    <p:sldId id="448" r:id="rId36"/>
    <p:sldId id="449" r:id="rId37"/>
    <p:sldId id="450" r:id="rId38"/>
    <p:sldId id="451" r:id="rId39"/>
    <p:sldId id="452" r:id="rId40"/>
    <p:sldId id="453" r:id="rId41"/>
    <p:sldId id="454" r:id="rId42"/>
    <p:sldId id="455" r:id="rId43"/>
    <p:sldId id="458" r:id="rId44"/>
    <p:sldId id="459" r:id="rId45"/>
    <p:sldId id="460" r:id="rId46"/>
    <p:sldId id="456" r:id="rId47"/>
    <p:sldId id="457" r:id="rId48"/>
    <p:sldId id="438" r:id="rId49"/>
    <p:sldId id="442" r:id="rId50"/>
    <p:sldId id="485" r:id="rId51"/>
    <p:sldId id="443" r:id="rId52"/>
    <p:sldId id="461" r:id="rId53"/>
    <p:sldId id="462" r:id="rId54"/>
    <p:sldId id="463" r:id="rId55"/>
    <p:sldId id="464" r:id="rId56"/>
    <p:sldId id="465" r:id="rId57"/>
    <p:sldId id="466" r:id="rId58"/>
    <p:sldId id="467" r:id="rId59"/>
    <p:sldId id="468" r:id="rId60"/>
    <p:sldId id="469" r:id="rId61"/>
    <p:sldId id="470" r:id="rId62"/>
    <p:sldId id="471" r:id="rId63"/>
    <p:sldId id="472" r:id="rId64"/>
    <p:sldId id="473" r:id="rId65"/>
    <p:sldId id="474" r:id="rId66"/>
    <p:sldId id="475" r:id="rId67"/>
    <p:sldId id="476" r:id="rId68"/>
    <p:sldId id="486" r:id="rId69"/>
    <p:sldId id="487" r:id="rId70"/>
    <p:sldId id="488" r:id="rId71"/>
    <p:sldId id="489" r:id="rId72"/>
    <p:sldId id="490" r:id="rId73"/>
    <p:sldId id="491" r:id="rId74"/>
    <p:sldId id="492" r:id="rId75"/>
    <p:sldId id="493" r:id="rId76"/>
    <p:sldId id="494" r:id="rId77"/>
    <p:sldId id="496" r:id="rId78"/>
    <p:sldId id="393" r:id="rId79"/>
    <p:sldId id="477" r:id="rId80"/>
    <p:sldId id="478" r:id="rId81"/>
    <p:sldId id="284" r:id="rId82"/>
    <p:sldId id="285" r:id="rId8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19/02/2018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19/02/2018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2000" b="1" dirty="0" smtClean="0">
                <a:latin typeface="Arial" panose="020B0604020202020204" pitchFamily="34" charset="0"/>
                <a:cs typeface="Arial" panose="020B0604020202020204" pitchFamily="34" charset="0"/>
              </a:rPr>
              <a:t>1. ARISTÓTELES</a:t>
            </a:r>
          </a:p>
          <a:p>
            <a:pPr marL="0" indent="0" algn="just">
              <a:buNone/>
            </a:pPr>
            <a:r>
              <a:rPr lang="es-MX" sz="2000" dirty="0" smtClean="0">
                <a:latin typeface="Arial" panose="020B0604020202020204" pitchFamily="34" charset="0"/>
                <a:cs typeface="Arial" panose="020B0604020202020204" pitchFamily="34" charset="0"/>
              </a:rPr>
              <a:t>Aristóteles escribió dos libros de ética: el primero, la </a:t>
            </a:r>
            <a:r>
              <a:rPr lang="es-CO" sz="2000" b="1" i="1" dirty="0" smtClean="0">
                <a:latin typeface="Arial" pitchFamily="34" charset="0"/>
                <a:cs typeface="Arial" pitchFamily="34" charset="0"/>
              </a:rPr>
              <a:t>Ética </a:t>
            </a:r>
            <a:r>
              <a:rPr lang="es-CO" sz="2000" b="1" i="1" dirty="0">
                <a:latin typeface="Arial" pitchFamily="34" charset="0"/>
                <a:cs typeface="Arial" pitchFamily="34" charset="0"/>
              </a:rPr>
              <a:t>a Nicómaco</a:t>
            </a:r>
            <a:r>
              <a:rPr lang="es-CO" sz="2000" dirty="0">
                <a:latin typeface="Arial" pitchFamily="34" charset="0"/>
                <a:cs typeface="Arial" pitchFamily="34" charset="0"/>
              </a:rPr>
              <a:t> o </a:t>
            </a:r>
            <a:r>
              <a:rPr lang="es-CO" sz="2000" b="1" i="1" dirty="0">
                <a:latin typeface="Arial" pitchFamily="34" charset="0"/>
                <a:cs typeface="Arial" pitchFamily="34" charset="0"/>
              </a:rPr>
              <a:t>Ética </a:t>
            </a:r>
            <a:r>
              <a:rPr lang="es-CO" sz="2000" b="1" i="1" dirty="0" smtClean="0">
                <a:latin typeface="Arial" pitchFamily="34" charset="0"/>
                <a:cs typeface="Arial" pitchFamily="34" charset="0"/>
              </a:rPr>
              <a:t>Nicomaquea</a:t>
            </a:r>
            <a:r>
              <a:rPr lang="es-CO" sz="2000" dirty="0">
                <a:latin typeface="Arial" pitchFamily="34" charset="0"/>
                <a:cs typeface="Arial" pitchFamily="34" charset="0"/>
              </a:rPr>
              <a:t>, consta de diez libros y su nombre alude quizás a su hijo </a:t>
            </a:r>
            <a:r>
              <a:rPr lang="es-CO" sz="2000" dirty="0" smtClean="0">
                <a:latin typeface="Arial" pitchFamily="34" charset="0"/>
                <a:cs typeface="Arial" pitchFamily="34" charset="0"/>
              </a:rPr>
              <a:t>Nicómaco; y el segundo, la </a:t>
            </a:r>
            <a:r>
              <a:rPr lang="es-CO" sz="2000" b="1" i="1" dirty="0">
                <a:latin typeface="Arial" pitchFamily="34" charset="0"/>
                <a:cs typeface="Arial" pitchFamily="34" charset="0"/>
              </a:rPr>
              <a:t>Ética a </a:t>
            </a:r>
            <a:r>
              <a:rPr lang="es-CO" sz="2000" b="1" i="1" dirty="0" err="1">
                <a:latin typeface="Arial" pitchFamily="34" charset="0"/>
                <a:cs typeface="Arial" pitchFamily="34" charset="0"/>
              </a:rPr>
              <a:t>Eudemo</a:t>
            </a:r>
            <a:r>
              <a:rPr lang="es-CO" sz="2000" dirty="0">
                <a:latin typeface="Arial" pitchFamily="34" charset="0"/>
                <a:cs typeface="Arial" pitchFamily="34" charset="0"/>
              </a:rPr>
              <a:t> que consta de cuatro libros. </a:t>
            </a:r>
            <a:r>
              <a:rPr lang="es-CO" sz="2000" dirty="0" err="1">
                <a:latin typeface="Arial" pitchFamily="34" charset="0"/>
                <a:cs typeface="Arial" pitchFamily="34" charset="0"/>
              </a:rPr>
              <a:t>Eudemo</a:t>
            </a:r>
            <a:r>
              <a:rPr lang="es-CO" sz="2000" dirty="0">
                <a:latin typeface="Arial" pitchFamily="34" charset="0"/>
                <a:cs typeface="Arial" pitchFamily="34" charset="0"/>
              </a:rPr>
              <a:t> era un discípulo de </a:t>
            </a:r>
            <a:r>
              <a:rPr lang="es-CO" sz="2000" dirty="0" smtClean="0">
                <a:latin typeface="Arial" pitchFamily="34" charset="0"/>
                <a:cs typeface="Arial" pitchFamily="34" charset="0"/>
              </a:rPr>
              <a:t>Aristóteles.</a:t>
            </a:r>
          </a:p>
          <a:p>
            <a:pPr marL="0" indent="0" algn="just">
              <a:buNone/>
            </a:pPr>
            <a:r>
              <a:rPr lang="es-CO" sz="2000" dirty="0" smtClean="0">
                <a:latin typeface="Arial" pitchFamily="34" charset="0"/>
                <a:cs typeface="Arial" pitchFamily="34" charset="0"/>
              </a:rPr>
              <a:t>Para Aristóteles, </a:t>
            </a:r>
            <a:r>
              <a:rPr lang="es-CO" sz="2000" dirty="0">
                <a:latin typeface="Arial" pitchFamily="34" charset="0"/>
                <a:cs typeface="Arial" pitchFamily="34" charset="0"/>
              </a:rPr>
              <a:t>toda actividad humana tiende hacia algún </a:t>
            </a:r>
            <a:r>
              <a:rPr lang="es-CO" sz="2000" b="1" dirty="0">
                <a:latin typeface="Arial" pitchFamily="34" charset="0"/>
                <a:cs typeface="Arial" pitchFamily="34" charset="0"/>
              </a:rPr>
              <a:t>fin</a:t>
            </a:r>
            <a:r>
              <a:rPr lang="es-CO" sz="2000" dirty="0">
                <a:latin typeface="Arial" pitchFamily="34" charset="0"/>
                <a:cs typeface="Arial" pitchFamily="34" charset="0"/>
              </a:rPr>
              <a:t> (</a:t>
            </a:r>
            <a:r>
              <a:rPr lang="es-CO" sz="2000" i="1" dirty="0">
                <a:latin typeface="Arial" pitchFamily="34" charset="0"/>
                <a:cs typeface="Arial" pitchFamily="34" charset="0"/>
              </a:rPr>
              <a:t>telos</a:t>
            </a:r>
            <a:r>
              <a:rPr lang="es-CO" sz="2000" dirty="0">
                <a:latin typeface="Arial" pitchFamily="34" charset="0"/>
                <a:cs typeface="Arial" pitchFamily="34" charset="0"/>
              </a:rPr>
              <a:t>). El fin de la actividad de un zapatero es hacer, producir un zapato bien hecho; </a:t>
            </a:r>
            <a:r>
              <a:rPr lang="es-CO" sz="2000" dirty="0" smtClean="0">
                <a:latin typeface="Arial" pitchFamily="34" charset="0"/>
                <a:cs typeface="Arial" pitchFamily="34" charset="0"/>
              </a:rPr>
              <a:t>el </a:t>
            </a:r>
            <a:r>
              <a:rPr lang="es-CO" sz="2000" dirty="0">
                <a:latin typeface="Arial" pitchFamily="34" charset="0"/>
                <a:cs typeface="Arial" pitchFamily="34" charset="0"/>
              </a:rPr>
              <a:t>fin de la medicina es procurar o restablecer la salud del enfermo, etc</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L</a:t>
            </a:r>
            <a:r>
              <a:rPr lang="es-CO" sz="2000" dirty="0" smtClean="0">
                <a:latin typeface="Arial" pitchFamily="34" charset="0"/>
                <a:cs typeface="Arial" pitchFamily="34" charset="0"/>
              </a:rPr>
              <a:t>os </a:t>
            </a:r>
            <a:r>
              <a:rPr lang="es-CO" sz="2000" dirty="0">
                <a:latin typeface="Arial" pitchFamily="34" charset="0"/>
                <a:cs typeface="Arial" pitchFamily="34" charset="0"/>
              </a:rPr>
              <a:t>fines no son </a:t>
            </a:r>
            <a:r>
              <a:rPr lang="es-CO" sz="2000" dirty="0" smtClean="0">
                <a:latin typeface="Arial" pitchFamily="34" charset="0"/>
                <a:cs typeface="Arial" pitchFamily="34" charset="0"/>
              </a:rPr>
              <a:t>idénticos, dependen </a:t>
            </a:r>
            <a:r>
              <a:rPr lang="es-CO" sz="2000" dirty="0">
                <a:latin typeface="Arial" pitchFamily="34" charset="0"/>
                <a:cs typeface="Arial" pitchFamily="34" charset="0"/>
              </a:rPr>
              <a:t>de la actividad que se </a:t>
            </a:r>
            <a:r>
              <a:rPr lang="es-CO" sz="2000" dirty="0" smtClean="0">
                <a:latin typeface="Arial" pitchFamily="34" charset="0"/>
                <a:cs typeface="Arial" pitchFamily="34" charset="0"/>
              </a:rPr>
              <a:t>realice para </a:t>
            </a:r>
            <a:r>
              <a:rPr lang="es-CO" sz="2000" dirty="0">
                <a:latin typeface="Arial" pitchFamily="34" charset="0"/>
                <a:cs typeface="Arial" pitchFamily="34" charset="0"/>
              </a:rPr>
              <a:t>obtenerlos. Las actividades tampoco son iguales. Aristóteles distingue entre </a:t>
            </a:r>
            <a:r>
              <a:rPr lang="es-CO" sz="2000" b="1" dirty="0">
                <a:latin typeface="Arial" pitchFamily="34" charset="0"/>
                <a:cs typeface="Arial" pitchFamily="34" charset="0"/>
              </a:rPr>
              <a:t>la praxis</a:t>
            </a:r>
            <a:r>
              <a:rPr lang="es-CO" sz="2000" dirty="0">
                <a:latin typeface="Arial" pitchFamily="34" charset="0"/>
                <a:cs typeface="Arial" pitchFamily="34" charset="0"/>
              </a:rPr>
              <a:t>, que es una acción inmanente que lleva en sí misma su propio fin, y </a:t>
            </a:r>
            <a:r>
              <a:rPr lang="es-CO" sz="2000" b="1" dirty="0">
                <a:latin typeface="Arial" pitchFamily="34" charset="0"/>
                <a:cs typeface="Arial" pitchFamily="34" charset="0"/>
              </a:rPr>
              <a:t>la </a:t>
            </a:r>
            <a:r>
              <a:rPr lang="es-CO" sz="2000" b="1" dirty="0" err="1">
                <a:latin typeface="Arial" pitchFamily="34" charset="0"/>
                <a:cs typeface="Arial" pitchFamily="34" charset="0"/>
              </a:rPr>
              <a:t>poiésis</a:t>
            </a:r>
            <a:r>
              <a:rPr lang="es-CO" sz="2000" dirty="0">
                <a:latin typeface="Arial" pitchFamily="34" charset="0"/>
                <a:cs typeface="Arial" pitchFamily="34" charset="0"/>
              </a:rPr>
              <a:t>, que es la producción de una obra exterior al sujeto </a:t>
            </a:r>
            <a:r>
              <a:rPr lang="es-CO" sz="2000" dirty="0" smtClean="0">
                <a:latin typeface="Arial" pitchFamily="34" charset="0"/>
                <a:cs typeface="Arial" pitchFamily="34" charset="0"/>
              </a:rPr>
              <a:t>que </a:t>
            </a:r>
            <a:r>
              <a:rPr lang="es-CO" sz="2000" dirty="0">
                <a:latin typeface="Arial" pitchFamily="34" charset="0"/>
                <a:cs typeface="Arial" pitchFamily="34" charset="0"/>
              </a:rPr>
              <a:t>la realiza.</a:t>
            </a: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92011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dirty="0" smtClean="0">
                <a:latin typeface="Arial" pitchFamily="34" charset="0"/>
                <a:cs typeface="Arial" pitchFamily="34" charset="0"/>
              </a:rPr>
              <a:t>La </a:t>
            </a:r>
            <a:r>
              <a:rPr lang="es-CO" sz="2000" dirty="0">
                <a:latin typeface="Arial" pitchFamily="34" charset="0"/>
                <a:cs typeface="Arial" pitchFamily="34" charset="0"/>
              </a:rPr>
              <a:t>postura política aristotélica es "naturalista</a:t>
            </a:r>
            <a:r>
              <a:rPr lang="es-CO" sz="2000" dirty="0" smtClean="0">
                <a:latin typeface="Arial" pitchFamily="34" charset="0"/>
                <a:cs typeface="Arial" pitchFamily="34" charset="0"/>
              </a:rPr>
              <a:t>": </a:t>
            </a:r>
            <a:r>
              <a:rPr lang="es-CO" sz="2000" dirty="0">
                <a:latin typeface="Arial" pitchFamily="34" charset="0"/>
                <a:cs typeface="Arial" pitchFamily="34" charset="0"/>
              </a:rPr>
              <a:t>el Estado es algo natural. No es fruto de un pacto o acuerdo entre hombres (contractualismo), sino que es consecuencia de la propia naturaleza humana</a:t>
            </a:r>
            <a:r>
              <a:rPr lang="es-CO" sz="2000" dirty="0" smtClean="0">
                <a:latin typeface="Arial" pitchFamily="34" charset="0"/>
                <a:cs typeface="Arial" pitchFamily="34" charset="0"/>
              </a:rPr>
              <a:t>.</a:t>
            </a:r>
          </a:p>
          <a:p>
            <a:pPr marL="0" indent="0" algn="just">
              <a:buNone/>
            </a:pPr>
            <a:r>
              <a:rPr lang="es-CO" sz="2000" b="1" dirty="0" smtClean="0">
                <a:latin typeface="Arial" pitchFamily="34" charset="0"/>
                <a:cs typeface="Arial" pitchFamily="34" charset="0"/>
              </a:rPr>
              <a:t>Formas de Gobierno</a:t>
            </a:r>
          </a:p>
          <a:p>
            <a:pPr marL="0" indent="0" algn="just">
              <a:buNone/>
            </a:pPr>
            <a:r>
              <a:rPr lang="es-CO" sz="2000" dirty="0" smtClean="0">
                <a:latin typeface="Arial" pitchFamily="34" charset="0"/>
                <a:cs typeface="Arial" pitchFamily="34" charset="0"/>
              </a:rPr>
              <a:t>Para Aristóteles existen tres formas correctas de Gobierno:</a:t>
            </a:r>
          </a:p>
          <a:p>
            <a:pPr marL="0" indent="0" algn="just">
              <a:buNone/>
            </a:pPr>
            <a:r>
              <a:rPr lang="es-CO" sz="2000" b="1" dirty="0">
                <a:latin typeface="Arial" pitchFamily="34" charset="0"/>
                <a:cs typeface="Arial" pitchFamily="34" charset="0"/>
              </a:rPr>
              <a:t>La </a:t>
            </a:r>
            <a:r>
              <a:rPr lang="es-CO" sz="2000" b="1" dirty="0" smtClean="0">
                <a:latin typeface="Arial" pitchFamily="34" charset="0"/>
                <a:cs typeface="Arial" pitchFamily="34" charset="0"/>
              </a:rPr>
              <a:t>Monarquía</a:t>
            </a:r>
            <a:r>
              <a:rPr lang="es-CO" sz="2000" dirty="0" smtClean="0">
                <a:latin typeface="Arial" pitchFamily="34" charset="0"/>
                <a:cs typeface="Arial" pitchFamily="34" charset="0"/>
              </a:rPr>
              <a:t> </a:t>
            </a:r>
            <a:r>
              <a:rPr lang="es-CO" sz="2000" dirty="0">
                <a:latin typeface="Arial" pitchFamily="34" charset="0"/>
                <a:cs typeface="Arial" pitchFamily="34" charset="0"/>
              </a:rPr>
              <a:t>es la forma justa de gobierno de un sólo hombre</a:t>
            </a:r>
            <a:r>
              <a:rPr lang="es-CO" sz="2000" dirty="0" smtClean="0">
                <a:latin typeface="Arial" pitchFamily="34" charset="0"/>
                <a:cs typeface="Arial" pitchFamily="34" charset="0"/>
              </a:rPr>
              <a:t>. Su exceso puede llevar a la </a:t>
            </a:r>
            <a:r>
              <a:rPr lang="es-CO" sz="2000" b="1" dirty="0" smtClean="0">
                <a:latin typeface="Arial" pitchFamily="34" charset="0"/>
                <a:cs typeface="Arial" pitchFamily="34" charset="0"/>
              </a:rPr>
              <a:t>Tiranía.</a:t>
            </a:r>
          </a:p>
          <a:p>
            <a:pPr marL="0" indent="0" algn="just">
              <a:buNone/>
            </a:pPr>
            <a:r>
              <a:rPr lang="es-CO" sz="2000" b="1" dirty="0">
                <a:latin typeface="Arial" pitchFamily="34" charset="0"/>
                <a:cs typeface="Arial" pitchFamily="34" charset="0"/>
              </a:rPr>
              <a:t>La </a:t>
            </a:r>
            <a:r>
              <a:rPr lang="es-CO" sz="2000" b="1" dirty="0" smtClean="0">
                <a:latin typeface="Arial" pitchFamily="34" charset="0"/>
                <a:cs typeface="Arial" pitchFamily="34" charset="0"/>
              </a:rPr>
              <a:t>Aristocracia</a:t>
            </a:r>
            <a:r>
              <a:rPr lang="es-CO" sz="2000" dirty="0" smtClean="0">
                <a:latin typeface="Arial" pitchFamily="34" charset="0"/>
                <a:cs typeface="Arial" pitchFamily="34" charset="0"/>
              </a:rPr>
              <a:t> </a:t>
            </a:r>
            <a:r>
              <a:rPr lang="es-CO" sz="2000" dirty="0">
                <a:latin typeface="Arial" pitchFamily="34" charset="0"/>
                <a:cs typeface="Arial" pitchFamily="34" charset="0"/>
              </a:rPr>
              <a:t>es el gobierno justo de unos pocos: "</a:t>
            </a:r>
            <a:r>
              <a:rPr lang="es-CO" sz="2000" i="1" dirty="0">
                <a:latin typeface="Arial" pitchFamily="34" charset="0"/>
                <a:cs typeface="Arial" pitchFamily="34" charset="0"/>
              </a:rPr>
              <a:t>los mejores</a:t>
            </a:r>
            <a:r>
              <a:rPr lang="es-CO" sz="2000" dirty="0">
                <a:latin typeface="Arial" pitchFamily="34" charset="0"/>
                <a:cs typeface="Arial" pitchFamily="34" charset="0"/>
              </a:rPr>
              <a:t>" o </a:t>
            </a:r>
            <a:r>
              <a:rPr lang="es-CO" sz="2000" i="1" dirty="0" err="1" smtClean="0">
                <a:latin typeface="Arial" pitchFamily="34" charset="0"/>
                <a:cs typeface="Arial" pitchFamily="34" charset="0"/>
              </a:rPr>
              <a:t>aristoi</a:t>
            </a:r>
            <a:r>
              <a:rPr lang="es-CO" sz="2000" i="1" dirty="0" smtClean="0">
                <a:latin typeface="Arial" pitchFamily="34" charset="0"/>
                <a:cs typeface="Arial" pitchFamily="34" charset="0"/>
              </a:rPr>
              <a:t>. </a:t>
            </a:r>
            <a:r>
              <a:rPr lang="es-CO" sz="2000" dirty="0" smtClean="0">
                <a:latin typeface="Arial" pitchFamily="34" charset="0"/>
                <a:cs typeface="Arial" pitchFamily="34" charset="0"/>
              </a:rPr>
              <a:t>Su exceso puede llevar a la </a:t>
            </a:r>
            <a:r>
              <a:rPr lang="es-CO" sz="2000" b="1" dirty="0" smtClean="0">
                <a:latin typeface="Arial" pitchFamily="34" charset="0"/>
                <a:cs typeface="Arial" pitchFamily="34" charset="0"/>
              </a:rPr>
              <a:t>Oligarquía.</a:t>
            </a:r>
          </a:p>
          <a:p>
            <a:pPr marL="0" indent="0" algn="just">
              <a:buNone/>
            </a:pPr>
            <a:r>
              <a:rPr lang="es-CO" sz="2000" b="1">
                <a:latin typeface="Arial" pitchFamily="34" charset="0"/>
                <a:cs typeface="Arial" pitchFamily="34" charset="0"/>
              </a:rPr>
              <a:t>La </a:t>
            </a:r>
            <a:r>
              <a:rPr lang="es-CO" sz="2000" b="1" smtClean="0">
                <a:latin typeface="Arial" pitchFamily="34" charset="0"/>
                <a:cs typeface="Arial" pitchFamily="34" charset="0"/>
              </a:rPr>
              <a:t>Democracia</a:t>
            </a:r>
            <a:r>
              <a:rPr lang="es-CO" sz="2000" smtClean="0">
                <a:latin typeface="Arial" pitchFamily="34" charset="0"/>
                <a:cs typeface="Arial" pitchFamily="34" charset="0"/>
              </a:rPr>
              <a:t> </a:t>
            </a:r>
            <a:r>
              <a:rPr lang="es-CO" sz="2000" dirty="0">
                <a:latin typeface="Arial" pitchFamily="34" charset="0"/>
                <a:cs typeface="Arial" pitchFamily="34" charset="0"/>
              </a:rPr>
              <a:t>es la forma justa del gobierno del </a:t>
            </a:r>
            <a:r>
              <a:rPr lang="es-CO" sz="2000" i="1" dirty="0">
                <a:latin typeface="Arial" pitchFamily="34" charset="0"/>
                <a:cs typeface="Arial" pitchFamily="34" charset="0"/>
              </a:rPr>
              <a:t>demos </a:t>
            </a:r>
            <a:r>
              <a:rPr lang="es-CO" sz="2000" dirty="0">
                <a:latin typeface="Arial" pitchFamily="34" charset="0"/>
                <a:cs typeface="Arial" pitchFamily="34" charset="0"/>
              </a:rPr>
              <a:t>o </a:t>
            </a:r>
            <a:r>
              <a:rPr lang="es-CO" sz="2000" dirty="0" smtClean="0">
                <a:latin typeface="Arial" pitchFamily="34" charset="0"/>
                <a:cs typeface="Arial" pitchFamily="34" charset="0"/>
              </a:rPr>
              <a:t>pueblo. Su exceso puede llevar a la </a:t>
            </a:r>
            <a:r>
              <a:rPr lang="es-CO" sz="2000" b="1" dirty="0" smtClean="0">
                <a:latin typeface="Arial" pitchFamily="34" charset="0"/>
                <a:cs typeface="Arial" pitchFamily="34" charset="0"/>
              </a:rPr>
              <a:t>Demagogia.</a:t>
            </a:r>
            <a:endParaRPr lang="es-CO" sz="2000" b="1" dirty="0">
              <a:latin typeface="Arial" pitchFamily="34" charset="0"/>
              <a:cs typeface="Arial" pitchFamily="34" charset="0"/>
            </a:endParaRPr>
          </a:p>
        </p:txBody>
      </p:sp>
    </p:spTree>
    <p:extLst>
      <p:ext uri="{BB962C8B-B14F-4D97-AF65-F5344CB8AC3E}">
        <p14:creationId xmlns:p14="http://schemas.microsoft.com/office/powerpoint/2010/main" val="171081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b="1" dirty="0" smtClean="0">
                <a:latin typeface="Arial" pitchFamily="34" charset="0"/>
                <a:cs typeface="Arial" pitchFamily="34" charset="0"/>
              </a:rPr>
              <a:t>PLATÓN</a:t>
            </a:r>
          </a:p>
          <a:p>
            <a:pPr marL="0" indent="0" algn="just">
              <a:buNone/>
            </a:pPr>
            <a:r>
              <a:rPr lang="es-CO" sz="2000" dirty="0">
                <a:latin typeface="Arial" pitchFamily="34" charset="0"/>
                <a:cs typeface="Arial" pitchFamily="34" charset="0"/>
              </a:rPr>
              <a:t>Platón nació hacia el año 427 a. C. en Atenas o </a:t>
            </a:r>
            <a:r>
              <a:rPr lang="es-CO" sz="2000" dirty="0" err="1">
                <a:latin typeface="Arial" pitchFamily="34" charset="0"/>
                <a:cs typeface="Arial" pitchFamily="34" charset="0"/>
              </a:rPr>
              <a:t>Egina</a:t>
            </a:r>
            <a:r>
              <a:rPr lang="es-CO" sz="2000" dirty="0">
                <a:latin typeface="Arial" pitchFamily="34" charset="0"/>
                <a:cs typeface="Arial" pitchFamily="34" charset="0"/>
              </a:rPr>
              <a:t> en el seno de una familia aristocrática ateniense</a:t>
            </a:r>
            <a:r>
              <a:rPr lang="es-CO" sz="2000" dirty="0" smtClean="0">
                <a:latin typeface="Arial" pitchFamily="34" charset="0"/>
                <a:cs typeface="Arial" pitchFamily="34" charset="0"/>
              </a:rPr>
              <a:t>. En </a:t>
            </a:r>
            <a:r>
              <a:rPr lang="es-CO" sz="2000" dirty="0">
                <a:latin typeface="Arial" pitchFamily="34" charset="0"/>
                <a:cs typeface="Arial" pitchFamily="34" charset="0"/>
              </a:rPr>
              <a:t>consonancia con su origen, Platón fue un acérrimo anti-demócrata </a:t>
            </a:r>
            <a:r>
              <a:rPr lang="es-CO" sz="2000" dirty="0" smtClean="0">
                <a:latin typeface="Arial" pitchFamily="34" charset="0"/>
                <a:cs typeface="Arial" pitchFamily="34" charset="0"/>
              </a:rPr>
              <a:t>(sus </a:t>
            </a:r>
            <a:r>
              <a:rPr lang="es-CO" sz="2000" dirty="0">
                <a:latin typeface="Arial" pitchFamily="34" charset="0"/>
                <a:cs typeface="Arial" pitchFamily="34" charset="0"/>
              </a:rPr>
              <a:t>escritos políticos</a:t>
            </a:r>
            <a:r>
              <a:rPr lang="es-CO" sz="2000" dirty="0" smtClean="0">
                <a:latin typeface="Arial" pitchFamily="34" charset="0"/>
                <a:cs typeface="Arial" pitchFamily="34" charset="0"/>
              </a:rPr>
              <a:t>: </a:t>
            </a:r>
            <a:r>
              <a:rPr lang="es-CO" sz="2000" i="1" dirty="0" smtClean="0">
                <a:latin typeface="Arial" pitchFamily="34" charset="0"/>
                <a:cs typeface="Arial" pitchFamily="34" charset="0"/>
              </a:rPr>
              <a:t>República, Política, Leyes</a:t>
            </a:r>
            <a:r>
              <a:rPr lang="es-CO" sz="2000" dirty="0" smtClean="0">
                <a:latin typeface="Arial" pitchFamily="34" charset="0"/>
                <a:cs typeface="Arial" pitchFamily="34" charset="0"/>
              </a:rPr>
              <a:t>). Rechazó </a:t>
            </a:r>
            <a:r>
              <a:rPr lang="es-CO" sz="2000" dirty="0">
                <a:latin typeface="Arial" pitchFamily="34" charset="0"/>
                <a:cs typeface="Arial" pitchFamily="34" charset="0"/>
              </a:rPr>
              <a:t>las violentas acciones que habían cometido sus parientes oligárquicos y </a:t>
            </a:r>
            <a:r>
              <a:rPr lang="es-CO" sz="2000" dirty="0" smtClean="0">
                <a:latin typeface="Arial" pitchFamily="34" charset="0"/>
                <a:cs typeface="Arial" pitchFamily="34" charset="0"/>
              </a:rPr>
              <a:t>rehusó </a:t>
            </a:r>
            <a:r>
              <a:rPr lang="es-CO" sz="2000" dirty="0">
                <a:latin typeface="Arial" pitchFamily="34" charset="0"/>
                <a:cs typeface="Arial" pitchFamily="34" charset="0"/>
              </a:rPr>
              <a:t>participar en su </a:t>
            </a:r>
            <a:r>
              <a:rPr lang="es-CO" sz="2000" dirty="0" smtClean="0">
                <a:latin typeface="Arial" pitchFamily="34" charset="0"/>
                <a:cs typeface="Arial" pitchFamily="34" charset="0"/>
              </a:rPr>
              <a:t>gobierno.</a:t>
            </a:r>
          </a:p>
          <a:p>
            <a:pPr marL="0" indent="0" algn="just">
              <a:buNone/>
            </a:pPr>
            <a:r>
              <a:rPr lang="es-CO" sz="2000" dirty="0">
                <a:latin typeface="Arial" pitchFamily="34" charset="0"/>
                <a:cs typeface="Arial" pitchFamily="34" charset="0"/>
              </a:rPr>
              <a:t>En la Grecia antigua, se creía que “la </a:t>
            </a:r>
            <a:r>
              <a:rPr lang="es-CO" sz="2000" dirty="0" err="1">
                <a:latin typeface="Arial" pitchFamily="34" charset="0"/>
                <a:cs typeface="Arial" pitchFamily="34" charset="0"/>
              </a:rPr>
              <a:t>Areté</a:t>
            </a:r>
            <a:r>
              <a:rPr lang="es-CO" sz="2000" dirty="0">
                <a:latin typeface="Arial" pitchFamily="34" charset="0"/>
                <a:cs typeface="Arial" pitchFamily="34" charset="0"/>
              </a:rPr>
              <a:t>” </a:t>
            </a:r>
            <a:r>
              <a:rPr lang="es-CO" sz="2000" dirty="0" smtClean="0">
                <a:latin typeface="Arial" pitchFamily="34" charset="0"/>
                <a:cs typeface="Arial" pitchFamily="34" charset="0"/>
              </a:rPr>
              <a:t>(la </a:t>
            </a:r>
            <a:r>
              <a:rPr lang="es-CO" sz="2000" dirty="0">
                <a:latin typeface="Arial" pitchFamily="34" charset="0"/>
                <a:cs typeface="Arial" pitchFamily="34" charset="0"/>
              </a:rPr>
              <a:t>virtud) era el eje de la educación del joven griego para convertirse en un hombre. Su significado, incluye conceptos como los de magnanimidad, templanza, y justicia</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Platón era un idealista, ya que toda su doctrina ética se basaba en delinear cómo </a:t>
            </a:r>
            <a:r>
              <a:rPr lang="es-CO" sz="2000" dirty="0" smtClean="0">
                <a:latin typeface="Arial" pitchFamily="34" charset="0"/>
                <a:cs typeface="Arial" pitchFamily="34" charset="0"/>
              </a:rPr>
              <a:t>tendría </a:t>
            </a:r>
            <a:r>
              <a:rPr lang="es-CO" sz="2000" dirty="0">
                <a:latin typeface="Arial" pitchFamily="34" charset="0"/>
                <a:cs typeface="Arial" pitchFamily="34" charset="0"/>
              </a:rPr>
              <a:t>que ser el mundo para llegar a ser perfecto</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Para Platón el conocimiento hace que la razón se involucre, y la razón nos conduce hacia la verdad que es la esencia del bien. Aquellos que llegan a la razón y a la verdad, son los filósofos.</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97148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dirty="0" smtClean="0">
                <a:latin typeface="Arial" pitchFamily="34" charset="0"/>
                <a:cs typeface="Arial" pitchFamily="34" charset="0"/>
              </a:rPr>
              <a:t>El buen gobernante, por ende, es aquél que ha encontrado la sabiduría, entonces </a:t>
            </a:r>
            <a:r>
              <a:rPr lang="es-CO" sz="2000" dirty="0">
                <a:latin typeface="Arial" pitchFamily="34" charset="0"/>
                <a:cs typeface="Arial" pitchFamily="34" charset="0"/>
              </a:rPr>
              <a:t>la mejor </a:t>
            </a:r>
            <a:r>
              <a:rPr lang="es-CO" sz="2000" i="1" dirty="0">
                <a:latin typeface="Arial" pitchFamily="34" charset="0"/>
                <a:cs typeface="Arial" pitchFamily="34" charset="0"/>
              </a:rPr>
              <a:t>Polis</a:t>
            </a:r>
            <a:r>
              <a:rPr lang="es-CO" sz="2000" dirty="0">
                <a:latin typeface="Arial" pitchFamily="34" charset="0"/>
                <a:cs typeface="Arial" pitchFamily="34" charset="0"/>
              </a:rPr>
              <a:t> es aquella en que todos los habitantes han alcanzado la </a:t>
            </a:r>
            <a:r>
              <a:rPr lang="es-CO" sz="2000" dirty="0" smtClean="0">
                <a:latin typeface="Arial" pitchFamily="34" charset="0"/>
                <a:cs typeface="Arial" pitchFamily="34" charset="0"/>
              </a:rPr>
              <a:t>felicidad, haciendo </a:t>
            </a:r>
            <a:r>
              <a:rPr lang="es-CO" sz="2000" dirty="0">
                <a:latin typeface="Arial" pitchFamily="34" charset="0"/>
                <a:cs typeface="Arial" pitchFamily="34" charset="0"/>
              </a:rPr>
              <a:t>lo que mejor </a:t>
            </a:r>
            <a:r>
              <a:rPr lang="es-CO" sz="2000" dirty="0" smtClean="0">
                <a:latin typeface="Arial" pitchFamily="34" charset="0"/>
                <a:cs typeface="Arial" pitchFamily="34" charset="0"/>
              </a:rPr>
              <a:t>pueden, </a:t>
            </a:r>
            <a:r>
              <a:rPr lang="es-CO" sz="2000" dirty="0">
                <a:latin typeface="Arial" pitchFamily="34" charset="0"/>
                <a:cs typeface="Arial" pitchFamily="34" charset="0"/>
              </a:rPr>
              <a:t>de acuerdo a sus dotes </a:t>
            </a:r>
            <a:r>
              <a:rPr lang="es-CO" sz="2000" dirty="0" smtClean="0">
                <a:latin typeface="Arial" pitchFamily="34" charset="0"/>
                <a:cs typeface="Arial" pitchFamily="34" charset="0"/>
              </a:rPr>
              <a:t>naturales, pone un énfasis en el cuerpo </a:t>
            </a:r>
            <a:r>
              <a:rPr lang="es-CO" sz="2000" dirty="0">
                <a:latin typeface="Arial" pitchFamily="34" charset="0"/>
                <a:cs typeface="Arial" pitchFamily="34" charset="0"/>
              </a:rPr>
              <a:t>mediante la </a:t>
            </a:r>
            <a:r>
              <a:rPr lang="es-CO" sz="2000" dirty="0" smtClean="0">
                <a:latin typeface="Arial" pitchFamily="34" charset="0"/>
                <a:cs typeface="Arial" pitchFamily="34" charset="0"/>
              </a:rPr>
              <a:t>gimnasia y </a:t>
            </a:r>
            <a:r>
              <a:rPr lang="es-CO" sz="2000" dirty="0">
                <a:latin typeface="Arial" pitchFamily="34" charset="0"/>
                <a:cs typeface="Arial" pitchFamily="34" charset="0"/>
              </a:rPr>
              <a:t>la lucha, pero </a:t>
            </a:r>
            <a:r>
              <a:rPr lang="es-CO" sz="2000" dirty="0" smtClean="0">
                <a:latin typeface="Arial" pitchFamily="34" charset="0"/>
                <a:cs typeface="Arial" pitchFamily="34" charset="0"/>
              </a:rPr>
              <a:t>incluye </a:t>
            </a:r>
            <a:r>
              <a:rPr lang="es-CO" sz="2000" dirty="0">
                <a:latin typeface="Arial" pitchFamily="34" charset="0"/>
                <a:cs typeface="Arial" pitchFamily="34" charset="0"/>
              </a:rPr>
              <a:t>también las artes de la oratoria, la música y —eventualmente— la </a:t>
            </a:r>
            <a:r>
              <a:rPr lang="es-CO" sz="2000" dirty="0" smtClean="0">
                <a:latin typeface="Arial" pitchFamily="34" charset="0"/>
                <a:cs typeface="Arial" pitchFamily="34" charset="0"/>
              </a:rPr>
              <a:t>filosofía.</a:t>
            </a:r>
          </a:p>
          <a:p>
            <a:pPr marL="0" indent="0" algn="just">
              <a:buNone/>
            </a:pPr>
            <a:r>
              <a:rPr lang="es-CO" sz="2000" dirty="0" smtClean="0">
                <a:latin typeface="Arial" pitchFamily="34" charset="0"/>
                <a:cs typeface="Arial" pitchFamily="34" charset="0"/>
              </a:rPr>
              <a:t>La </a:t>
            </a:r>
            <a:r>
              <a:rPr lang="es-CO" sz="2000" dirty="0">
                <a:latin typeface="Arial" pitchFamily="34" charset="0"/>
                <a:cs typeface="Arial" pitchFamily="34" charset="0"/>
              </a:rPr>
              <a:t>educación nos llevan a la contemplación del </a:t>
            </a:r>
            <a:r>
              <a:rPr lang="es-CO" sz="2000" dirty="0" smtClean="0">
                <a:latin typeface="Arial" pitchFamily="34" charset="0"/>
                <a:cs typeface="Arial" pitchFamily="34" charset="0"/>
              </a:rPr>
              <a:t>Bien, y las personas así educadas </a:t>
            </a:r>
            <a:r>
              <a:rPr lang="es-CO" sz="2000" dirty="0">
                <a:latin typeface="Arial" pitchFamily="34" charset="0"/>
                <a:cs typeface="Arial" pitchFamily="34" charset="0"/>
              </a:rPr>
              <a:t>serán </a:t>
            </a:r>
            <a:r>
              <a:rPr lang="es-CO" sz="2000" dirty="0" smtClean="0">
                <a:latin typeface="Arial" pitchFamily="34" charset="0"/>
                <a:cs typeface="Arial" pitchFamily="34" charset="0"/>
              </a:rPr>
              <a:t>las adecuadas </a:t>
            </a:r>
            <a:r>
              <a:rPr lang="es-CO" sz="2000" dirty="0">
                <a:latin typeface="Arial" pitchFamily="34" charset="0"/>
                <a:cs typeface="Arial" pitchFamily="34" charset="0"/>
              </a:rPr>
              <a:t>para el régimen político deseado por Platón</a:t>
            </a:r>
            <a:r>
              <a:rPr lang="es-CO" sz="2000" dirty="0" smtClean="0">
                <a:latin typeface="Arial" pitchFamily="34" charset="0"/>
                <a:cs typeface="Arial" pitchFamily="34" charset="0"/>
              </a:rPr>
              <a:t>. La </a:t>
            </a:r>
            <a:r>
              <a:rPr lang="es-CO" sz="2000" dirty="0">
                <a:latin typeface="Arial" pitchFamily="34" charset="0"/>
                <a:cs typeface="Arial" pitchFamily="34" charset="0"/>
              </a:rPr>
              <a:t>ciudad platónica necesita un gobernante </a:t>
            </a:r>
            <a:r>
              <a:rPr lang="es-CO" sz="2000" dirty="0" smtClean="0">
                <a:latin typeface="Arial" pitchFamily="34" charset="0"/>
                <a:cs typeface="Arial" pitchFamily="34" charset="0"/>
              </a:rPr>
              <a:t>perfecto, </a:t>
            </a:r>
            <a:r>
              <a:rPr lang="es-CO" sz="2000" dirty="0">
                <a:latin typeface="Arial" pitchFamily="34" charset="0"/>
                <a:cs typeface="Arial" pitchFamily="34" charset="0"/>
              </a:rPr>
              <a:t>que haya sido formado </a:t>
            </a:r>
            <a:r>
              <a:rPr lang="es-CO" sz="2000" dirty="0" smtClean="0">
                <a:latin typeface="Arial" pitchFamily="34" charset="0"/>
                <a:cs typeface="Arial" pitchFamily="34" charset="0"/>
              </a:rPr>
              <a:t>en </a:t>
            </a:r>
            <a:r>
              <a:rPr lang="es-CO" sz="2000" dirty="0">
                <a:latin typeface="Arial" pitchFamily="34" charset="0"/>
                <a:cs typeface="Arial" pitchFamily="34" charset="0"/>
              </a:rPr>
              <a:t>los principios didácticos de la </a:t>
            </a:r>
            <a:r>
              <a:rPr lang="es-CO" sz="2000" dirty="0" smtClean="0">
                <a:latin typeface="Arial" pitchFamily="34" charset="0"/>
                <a:cs typeface="Arial" pitchFamily="34" charset="0"/>
              </a:rPr>
              <a:t>República.</a:t>
            </a:r>
          </a:p>
          <a:p>
            <a:pPr marL="0" indent="0" algn="just">
              <a:buNone/>
            </a:pPr>
            <a:r>
              <a:rPr lang="es-CO" sz="2000" dirty="0" smtClean="0">
                <a:latin typeface="Arial" pitchFamily="34" charset="0"/>
                <a:cs typeface="Arial" pitchFamily="34" charset="0"/>
              </a:rPr>
              <a:t>El </a:t>
            </a:r>
            <a:r>
              <a:rPr lang="es-CO" sz="2000" dirty="0">
                <a:latin typeface="Arial" pitchFamily="34" charset="0"/>
                <a:cs typeface="Arial" pitchFamily="34" charset="0"/>
              </a:rPr>
              <a:t>Estado platónico </a:t>
            </a:r>
            <a:r>
              <a:rPr lang="es-CO" sz="2000" dirty="0" smtClean="0">
                <a:latin typeface="Arial" pitchFamily="34" charset="0"/>
                <a:cs typeface="Arial" pitchFamily="34" charset="0"/>
              </a:rPr>
              <a:t>tiene una estructura, que se corresponden con </a:t>
            </a:r>
            <a:r>
              <a:rPr lang="es-CO" sz="2000" dirty="0">
                <a:latin typeface="Arial" pitchFamily="34" charset="0"/>
                <a:cs typeface="Arial" pitchFamily="34" charset="0"/>
              </a:rPr>
              <a:t>su teoría del alma tripartita, </a:t>
            </a:r>
            <a:r>
              <a:rPr lang="es-CO" sz="2000" dirty="0" smtClean="0">
                <a:latin typeface="Arial" pitchFamily="34" charset="0"/>
                <a:cs typeface="Arial" pitchFamily="34" charset="0"/>
              </a:rPr>
              <a:t>tres </a:t>
            </a:r>
            <a:r>
              <a:rPr lang="es-CO" sz="2000" dirty="0">
                <a:latin typeface="Arial" pitchFamily="34" charset="0"/>
                <a:cs typeface="Arial" pitchFamily="34" charset="0"/>
              </a:rPr>
              <a:t>partes en que se divide el cuerpo de los ciudadanos: la </a:t>
            </a:r>
            <a:r>
              <a:rPr lang="es-CO" sz="2000" b="1" dirty="0">
                <a:latin typeface="Arial" pitchFamily="34" charset="0"/>
                <a:cs typeface="Arial" pitchFamily="34" charset="0"/>
              </a:rPr>
              <a:t>prudencia</a:t>
            </a:r>
            <a:r>
              <a:rPr lang="es-CO" sz="2000" dirty="0">
                <a:latin typeface="Arial" pitchFamily="34" charset="0"/>
                <a:cs typeface="Arial" pitchFamily="34" charset="0"/>
              </a:rPr>
              <a:t> del alma corresponde a los magistrados educados en filosofía, la del </a:t>
            </a:r>
            <a:r>
              <a:rPr lang="es-CO" sz="2000" b="1" dirty="0">
                <a:latin typeface="Arial" pitchFamily="34" charset="0"/>
                <a:cs typeface="Arial" pitchFamily="34" charset="0"/>
              </a:rPr>
              <a:t>valor </a:t>
            </a:r>
            <a:r>
              <a:rPr lang="es-CO" sz="2000" dirty="0">
                <a:latin typeface="Arial" pitchFamily="34" charset="0"/>
                <a:cs typeface="Arial" pitchFamily="34" charset="0"/>
              </a:rPr>
              <a:t>engloba la parte guerrera de los ciudadanos, y la </a:t>
            </a:r>
            <a:r>
              <a:rPr lang="es-CO" sz="2000" b="1" dirty="0">
                <a:latin typeface="Arial" pitchFamily="34" charset="0"/>
                <a:cs typeface="Arial" pitchFamily="34" charset="0"/>
              </a:rPr>
              <a:t>templanza</a:t>
            </a:r>
            <a:r>
              <a:rPr lang="es-CO" sz="2000" dirty="0">
                <a:latin typeface="Arial" pitchFamily="34" charset="0"/>
                <a:cs typeface="Arial" pitchFamily="34" charset="0"/>
              </a:rPr>
              <a:t> refiere a los campesinos y </a:t>
            </a:r>
            <a:r>
              <a:rPr lang="es-CO" sz="2000" dirty="0" smtClean="0">
                <a:latin typeface="Arial" pitchFamily="34" charset="0"/>
                <a:cs typeface="Arial" pitchFamily="34" charset="0"/>
              </a:rPr>
              <a:t>mercaderes</a:t>
            </a:r>
            <a:r>
              <a:rPr lang="es-CO" sz="2000" dirty="0">
                <a:latin typeface="Arial" pitchFamily="34" charset="0"/>
                <a:cs typeface="Arial" pitchFamily="34" charset="0"/>
              </a:rPr>
              <a:t>.</a:t>
            </a:r>
          </a:p>
        </p:txBody>
      </p:sp>
    </p:spTree>
    <p:extLst>
      <p:ext uri="{BB962C8B-B14F-4D97-AF65-F5344CB8AC3E}">
        <p14:creationId xmlns:p14="http://schemas.microsoft.com/office/powerpoint/2010/main" val="75180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dirty="0">
                <a:latin typeface="Arial" pitchFamily="34" charset="0"/>
                <a:cs typeface="Arial" pitchFamily="34" charset="0"/>
              </a:rPr>
              <a:t>La </a:t>
            </a:r>
            <a:r>
              <a:rPr lang="es-CO" sz="2000" dirty="0" err="1">
                <a:latin typeface="Arial" pitchFamily="34" charset="0"/>
                <a:cs typeface="Arial" pitchFamily="34" charset="0"/>
              </a:rPr>
              <a:t>Sofocracia</a:t>
            </a:r>
            <a:r>
              <a:rPr lang="es-CO" sz="2000" dirty="0">
                <a:latin typeface="Arial" pitchFamily="34" charset="0"/>
                <a:cs typeface="Arial" pitchFamily="34" charset="0"/>
              </a:rPr>
              <a:t> es una aristocracia del intelecto</a:t>
            </a:r>
            <a:r>
              <a:rPr lang="es-CO" sz="2000" dirty="0" smtClean="0">
                <a:latin typeface="Arial" pitchFamily="34" charset="0"/>
                <a:cs typeface="Arial" pitchFamily="34" charset="0"/>
              </a:rPr>
              <a:t>:</a:t>
            </a:r>
          </a:p>
          <a:p>
            <a:pPr marL="0" lvl="0" indent="0" algn="just">
              <a:buNone/>
            </a:pPr>
            <a:r>
              <a:rPr lang="es-CO" sz="2000" b="1" dirty="0">
                <a:latin typeface="Arial" pitchFamily="34" charset="0"/>
                <a:cs typeface="Arial" pitchFamily="34" charset="0"/>
              </a:rPr>
              <a:t>Almas de Oro</a:t>
            </a:r>
            <a:r>
              <a:rPr lang="es-CO" sz="2000" dirty="0">
                <a:latin typeface="Arial" pitchFamily="34" charset="0"/>
                <a:cs typeface="Arial" pitchFamily="34" charset="0"/>
              </a:rPr>
              <a:t> (Gobernantes o filósofos) – </a:t>
            </a:r>
            <a:r>
              <a:rPr lang="es-CO" sz="2000" dirty="0" smtClean="0">
                <a:latin typeface="Arial" pitchFamily="34" charset="0"/>
                <a:cs typeface="Arial" pitchFamily="34" charset="0"/>
              </a:rPr>
              <a:t>Quienes fueran </a:t>
            </a:r>
            <a:r>
              <a:rPr lang="es-CO" sz="2000" dirty="0">
                <a:latin typeface="Arial" pitchFamily="34" charset="0"/>
                <a:cs typeface="Arial" pitchFamily="34" charset="0"/>
              </a:rPr>
              <a:t>inteligentes, racionales, </a:t>
            </a:r>
            <a:r>
              <a:rPr lang="es-CO" sz="2000" dirty="0" smtClean="0">
                <a:latin typeface="Arial" pitchFamily="34" charset="0"/>
                <a:cs typeface="Arial" pitchFamily="34" charset="0"/>
              </a:rPr>
              <a:t>debían </a:t>
            </a:r>
            <a:r>
              <a:rPr lang="es-CO" sz="2000" dirty="0">
                <a:latin typeface="Arial" pitchFamily="34" charset="0"/>
                <a:cs typeface="Arial" pitchFamily="34" charset="0"/>
              </a:rPr>
              <a:t>tomar </a:t>
            </a:r>
            <a:r>
              <a:rPr lang="es-CO" sz="2000" dirty="0" smtClean="0">
                <a:latin typeface="Arial" pitchFamily="34" charset="0"/>
                <a:cs typeface="Arial" pitchFamily="34" charset="0"/>
              </a:rPr>
              <a:t>las decisiones comunitarias. Representan </a:t>
            </a:r>
            <a:r>
              <a:rPr lang="es-CO" sz="2000" dirty="0">
                <a:latin typeface="Arial" pitchFamily="34" charset="0"/>
                <a:cs typeface="Arial" pitchFamily="34" charset="0"/>
              </a:rPr>
              <a:t>la “prudencia” del alma.</a:t>
            </a:r>
          </a:p>
          <a:p>
            <a:pPr algn="just"/>
            <a:r>
              <a:rPr lang="es-CO" sz="2000" dirty="0">
                <a:latin typeface="Arial" pitchFamily="34" charset="0"/>
                <a:cs typeface="Arial" pitchFamily="34" charset="0"/>
              </a:rPr>
              <a:t>La monarquía y la aristocracia son para Platón las mejores formas de </a:t>
            </a:r>
            <a:r>
              <a:rPr lang="es-CO" sz="2000" dirty="0" smtClean="0">
                <a:latin typeface="Arial" pitchFamily="34" charset="0"/>
                <a:cs typeface="Arial" pitchFamily="34" charset="0"/>
              </a:rPr>
              <a:t>gobierno, uniendo ambas está la </a:t>
            </a:r>
            <a:r>
              <a:rPr lang="es-CO" sz="2000" dirty="0">
                <a:latin typeface="Arial" pitchFamily="34" charset="0"/>
                <a:cs typeface="Arial" pitchFamily="34" charset="0"/>
              </a:rPr>
              <a:t>“</a:t>
            </a:r>
            <a:r>
              <a:rPr lang="es-CO" sz="2000" dirty="0" err="1">
                <a:latin typeface="Arial" pitchFamily="34" charset="0"/>
                <a:cs typeface="Arial" pitchFamily="34" charset="0"/>
              </a:rPr>
              <a:t>Sofocracia</a:t>
            </a:r>
            <a:r>
              <a:rPr lang="es-CO" sz="2000" dirty="0">
                <a:latin typeface="Arial" pitchFamily="34" charset="0"/>
                <a:cs typeface="Arial" pitchFamily="34" charset="0"/>
              </a:rPr>
              <a:t>”, o gobierno de los filósofos.</a:t>
            </a:r>
          </a:p>
          <a:p>
            <a:pPr algn="just"/>
            <a:r>
              <a:rPr lang="es-CO" sz="2000" dirty="0">
                <a:latin typeface="Arial" pitchFamily="34" charset="0"/>
                <a:cs typeface="Arial" pitchFamily="34" charset="0"/>
              </a:rPr>
              <a:t>Las leyes, </a:t>
            </a:r>
            <a:r>
              <a:rPr lang="es-CO" sz="2000" dirty="0" smtClean="0">
                <a:latin typeface="Arial" pitchFamily="34" charset="0"/>
                <a:cs typeface="Arial" pitchFamily="34" charset="0"/>
              </a:rPr>
              <a:t>encuadran </a:t>
            </a:r>
            <a:r>
              <a:rPr lang="es-CO" sz="2000" dirty="0">
                <a:latin typeface="Arial" pitchFamily="34" charset="0"/>
                <a:cs typeface="Arial" pitchFamily="34" charset="0"/>
              </a:rPr>
              <a:t>y regulan las conductas de la sociedad. El sabio </a:t>
            </a:r>
            <a:r>
              <a:rPr lang="es-CO" sz="2000" dirty="0" smtClean="0">
                <a:latin typeface="Arial" pitchFamily="34" charset="0"/>
                <a:cs typeface="Arial" pitchFamily="34" charset="0"/>
              </a:rPr>
              <a:t>dirime </a:t>
            </a:r>
            <a:r>
              <a:rPr lang="es-CO" sz="2000" dirty="0">
                <a:latin typeface="Arial" pitchFamily="34" charset="0"/>
                <a:cs typeface="Arial" pitchFamily="34" charset="0"/>
              </a:rPr>
              <a:t>las cuestiones con sabiduría y justicia.</a:t>
            </a:r>
          </a:p>
          <a:p>
            <a:pPr marL="0" lvl="0" indent="0" algn="just">
              <a:buNone/>
            </a:pPr>
            <a:r>
              <a:rPr lang="es-CO" sz="2000" b="1" dirty="0">
                <a:latin typeface="Arial" pitchFamily="34" charset="0"/>
                <a:cs typeface="Arial" pitchFamily="34" charset="0"/>
              </a:rPr>
              <a:t>Almas de Plata</a:t>
            </a:r>
            <a:r>
              <a:rPr lang="es-CO" sz="2000" dirty="0">
                <a:latin typeface="Arial" pitchFamily="34" charset="0"/>
                <a:cs typeface="Arial" pitchFamily="34" charset="0"/>
              </a:rPr>
              <a:t> (Guerreros o guardianes) – Los guerreros </a:t>
            </a:r>
            <a:r>
              <a:rPr lang="es-CO" sz="2000" dirty="0" smtClean="0">
                <a:latin typeface="Arial" pitchFamily="34" charset="0"/>
                <a:cs typeface="Arial" pitchFamily="34" charset="0"/>
              </a:rPr>
              <a:t>representan </a:t>
            </a:r>
            <a:r>
              <a:rPr lang="es-CO" sz="2000" dirty="0">
                <a:latin typeface="Arial" pitchFamily="34" charset="0"/>
                <a:cs typeface="Arial" pitchFamily="34" charset="0"/>
              </a:rPr>
              <a:t>el “valor” del alma.</a:t>
            </a:r>
          </a:p>
          <a:p>
            <a:pPr algn="just"/>
            <a:r>
              <a:rPr lang="es-CO" sz="2000" dirty="0" smtClean="0">
                <a:latin typeface="Arial" pitchFamily="34" charset="0"/>
                <a:cs typeface="Arial" pitchFamily="34" charset="0"/>
              </a:rPr>
              <a:t>Los </a:t>
            </a:r>
            <a:r>
              <a:rPr lang="es-CO" sz="2000" dirty="0">
                <a:latin typeface="Arial" pitchFamily="34" charset="0"/>
                <a:cs typeface="Arial" pitchFamily="34" charset="0"/>
              </a:rPr>
              <a:t>guerreros </a:t>
            </a:r>
            <a:r>
              <a:rPr lang="es-CO" sz="2000" dirty="0" smtClean="0">
                <a:latin typeface="Arial" pitchFamily="34" charset="0"/>
                <a:cs typeface="Arial" pitchFamily="34" charset="0"/>
              </a:rPr>
              <a:t>no </a:t>
            </a:r>
            <a:r>
              <a:rPr lang="es-CO" sz="2000" dirty="0">
                <a:latin typeface="Arial" pitchFamily="34" charset="0"/>
                <a:cs typeface="Arial" pitchFamily="34" charset="0"/>
              </a:rPr>
              <a:t>debían poseer </a:t>
            </a:r>
            <a:r>
              <a:rPr lang="es-CO" sz="2000" dirty="0" smtClean="0">
                <a:latin typeface="Arial" pitchFamily="34" charset="0"/>
                <a:cs typeface="Arial" pitchFamily="34" charset="0"/>
              </a:rPr>
              <a:t>bienes</a:t>
            </a:r>
            <a:r>
              <a:rPr lang="es-CO" sz="2000" dirty="0">
                <a:latin typeface="Arial" pitchFamily="34" charset="0"/>
                <a:cs typeface="Arial" pitchFamily="34" charset="0"/>
              </a:rPr>
              <a:t>, </a:t>
            </a:r>
            <a:r>
              <a:rPr lang="es-CO" sz="2000" dirty="0" smtClean="0">
                <a:latin typeface="Arial" pitchFamily="34" charset="0"/>
                <a:cs typeface="Arial" pitchFamily="34" charset="0"/>
              </a:rPr>
              <a:t>propiedades</a:t>
            </a:r>
            <a:r>
              <a:rPr lang="es-CO" sz="2000" dirty="0">
                <a:latin typeface="Arial" pitchFamily="34" charset="0"/>
                <a:cs typeface="Arial" pitchFamily="34" charset="0"/>
              </a:rPr>
              <a:t>, ni </a:t>
            </a:r>
            <a:r>
              <a:rPr lang="es-CO" sz="2000" dirty="0" smtClean="0">
                <a:latin typeface="Arial" pitchFamily="34" charset="0"/>
                <a:cs typeface="Arial" pitchFamily="34" charset="0"/>
              </a:rPr>
              <a:t>familia; podían convivir con varias mujeres pero sus hijos serían “</a:t>
            </a:r>
            <a:r>
              <a:rPr lang="es-CO" sz="2000" dirty="0">
                <a:latin typeface="Arial" pitchFamily="34" charset="0"/>
                <a:cs typeface="Arial" pitchFamily="34" charset="0"/>
              </a:rPr>
              <a:t>hijos de la polis”, queridos por todos y </a:t>
            </a:r>
            <a:r>
              <a:rPr lang="es-CO" sz="2000" dirty="0" smtClean="0">
                <a:latin typeface="Arial" pitchFamily="34" charset="0"/>
                <a:cs typeface="Arial" pitchFamily="34" charset="0"/>
              </a:rPr>
              <a:t>futuros guerreros.</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128844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lvl="0" indent="0" algn="just">
              <a:buNone/>
            </a:pPr>
            <a:r>
              <a:rPr lang="es-CO" sz="2000" b="1" dirty="0" smtClean="0">
                <a:latin typeface="Arial" pitchFamily="34" charset="0"/>
                <a:cs typeface="Arial" pitchFamily="34" charset="0"/>
              </a:rPr>
              <a:t>Almas </a:t>
            </a:r>
            <a:r>
              <a:rPr lang="es-CO" sz="2000" b="1" dirty="0">
                <a:latin typeface="Arial" pitchFamily="34" charset="0"/>
                <a:cs typeface="Arial" pitchFamily="34" charset="0"/>
              </a:rPr>
              <a:t>de bronce </a:t>
            </a:r>
            <a:r>
              <a:rPr lang="es-CO" sz="2000" dirty="0">
                <a:latin typeface="Arial" pitchFamily="34" charset="0"/>
                <a:cs typeface="Arial" pitchFamily="34" charset="0"/>
              </a:rPr>
              <a:t>(Artesanos o labradores) – Los trabajadores representan la “templanza” del alma.</a:t>
            </a:r>
          </a:p>
          <a:p>
            <a:pPr algn="just"/>
            <a:r>
              <a:rPr lang="es-CO" sz="2000" dirty="0">
                <a:latin typeface="Arial" pitchFamily="34" charset="0"/>
                <a:cs typeface="Arial" pitchFamily="34" charset="0"/>
              </a:rPr>
              <a:t>Se encargan de la cotidianeidad, de abastecer a toda la ciudad. Viven de acuerdo a las pulsiones y las necesidades básicas del ser humano. Pero sin embargo, han logrado controlar sus impulsos primitivos mediante la templanza, por lo que son seres civilizados</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Platón </a:t>
            </a:r>
            <a:r>
              <a:rPr lang="es-CO" sz="2000" dirty="0">
                <a:latin typeface="Arial" pitchFamily="34" charset="0"/>
                <a:cs typeface="Arial" pitchFamily="34" charset="0"/>
              </a:rPr>
              <a:t>concibe la justicia como una relación de las clases del Estado y se compara con la relación que existe entre las partes del alma en el compuesto individual. El Estado justo es aquel que reúne estas 3 virtudes</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Platón cree que las mejores formas de gobierno son la Monarquía y la </a:t>
            </a:r>
            <a:r>
              <a:rPr lang="es-CO" sz="2000" dirty="0" smtClean="0">
                <a:latin typeface="Arial" pitchFamily="34" charset="0"/>
                <a:cs typeface="Arial" pitchFamily="34" charset="0"/>
              </a:rPr>
              <a:t>Aristocracia pues las otras formas terminan degenerándose</a:t>
            </a:r>
            <a:r>
              <a:rPr lang="es-CO" sz="2000" dirty="0">
                <a:latin typeface="Arial" pitchFamily="34" charset="0"/>
                <a:cs typeface="Arial" pitchFamily="34" charset="0"/>
              </a:rPr>
              <a:t>.</a:t>
            </a:r>
          </a:p>
          <a:p>
            <a:pPr marL="0" indent="0" algn="just">
              <a:buNone/>
            </a:pPr>
            <a:r>
              <a:rPr lang="es-CO" sz="2000" dirty="0">
                <a:latin typeface="Arial" pitchFamily="34" charset="0"/>
                <a:cs typeface="Arial" pitchFamily="34" charset="0"/>
              </a:rPr>
              <a:t>La </a:t>
            </a:r>
            <a:r>
              <a:rPr lang="es-CO" sz="2000" b="1" i="1" dirty="0">
                <a:latin typeface="Arial" pitchFamily="34" charset="0"/>
                <a:cs typeface="Arial" pitchFamily="34" charset="0"/>
              </a:rPr>
              <a:t>timocracia</a:t>
            </a:r>
            <a:r>
              <a:rPr lang="es-CO" sz="2000" dirty="0" smtClean="0">
                <a:latin typeface="Arial" pitchFamily="34" charset="0"/>
                <a:cs typeface="Arial" pitchFamily="34" charset="0"/>
              </a:rPr>
              <a:t>, gobierno </a:t>
            </a:r>
            <a:r>
              <a:rPr lang="es-CO" sz="2000" dirty="0">
                <a:latin typeface="Arial" pitchFamily="34" charset="0"/>
                <a:cs typeface="Arial" pitchFamily="34" charset="0"/>
              </a:rPr>
              <a:t>de </a:t>
            </a:r>
            <a:r>
              <a:rPr lang="es-CO" sz="2000" dirty="0" smtClean="0">
                <a:latin typeface="Arial" pitchFamily="34" charset="0"/>
                <a:cs typeface="Arial" pitchFamily="34" charset="0"/>
              </a:rPr>
              <a:t>guerreros </a:t>
            </a:r>
            <a:r>
              <a:rPr lang="es-CO" sz="2000" dirty="0">
                <a:latin typeface="Arial" pitchFamily="34" charset="0"/>
                <a:cs typeface="Arial" pitchFamily="34" charset="0"/>
              </a:rPr>
              <a:t>que </a:t>
            </a:r>
            <a:r>
              <a:rPr lang="es-CO" sz="2000" dirty="0" smtClean="0">
                <a:latin typeface="Arial" pitchFamily="34" charset="0"/>
                <a:cs typeface="Arial" pitchFamily="34" charset="0"/>
              </a:rPr>
              <a:t>alcanzan </a:t>
            </a:r>
            <a:r>
              <a:rPr lang="es-CO" sz="2000" dirty="0">
                <a:latin typeface="Arial" pitchFamily="34" charset="0"/>
                <a:cs typeface="Arial" pitchFamily="34" charset="0"/>
              </a:rPr>
              <a:t>la victoria </a:t>
            </a:r>
            <a:r>
              <a:rPr lang="es-CO" sz="2000" dirty="0" smtClean="0">
                <a:latin typeface="Arial" pitchFamily="34" charset="0"/>
                <a:cs typeface="Arial" pitchFamily="34" charset="0"/>
              </a:rPr>
              <a:t>y buscan </a:t>
            </a:r>
            <a:r>
              <a:rPr lang="es-CO" sz="2000" dirty="0">
                <a:latin typeface="Arial" pitchFamily="34" charset="0"/>
                <a:cs typeface="Arial" pitchFamily="34" charset="0"/>
              </a:rPr>
              <a:t>insaciablemente el </a:t>
            </a:r>
            <a:r>
              <a:rPr lang="es-CO" sz="2000" dirty="0" smtClean="0">
                <a:latin typeface="Arial" pitchFamily="34" charset="0"/>
                <a:cs typeface="Arial" pitchFamily="34" charset="0"/>
              </a:rPr>
              <a:t>honor y será </a:t>
            </a:r>
            <a:r>
              <a:rPr lang="es-CO" sz="2000" dirty="0">
                <a:latin typeface="Arial" pitchFamily="34" charset="0"/>
                <a:cs typeface="Arial" pitchFamily="34" charset="0"/>
              </a:rPr>
              <a:t>su único motor. Tarde o temprano </a:t>
            </a:r>
            <a:r>
              <a:rPr lang="es-CO" sz="2000" dirty="0" smtClean="0">
                <a:latin typeface="Arial" pitchFamily="34" charset="0"/>
                <a:cs typeface="Arial" pitchFamily="34" charset="0"/>
              </a:rPr>
              <a:t>sacará </a:t>
            </a:r>
            <a:r>
              <a:rPr lang="es-CO" sz="2000" dirty="0">
                <a:latin typeface="Arial" pitchFamily="34" charset="0"/>
                <a:cs typeface="Arial" pitchFamily="34" charset="0"/>
              </a:rPr>
              <a:t>a los guerreros del poder, y </a:t>
            </a:r>
            <a:r>
              <a:rPr lang="es-CO" sz="2000" dirty="0" smtClean="0">
                <a:latin typeface="Arial" pitchFamily="34" charset="0"/>
                <a:cs typeface="Arial" pitchFamily="34" charset="0"/>
              </a:rPr>
              <a:t>generará oligarquía</a:t>
            </a:r>
            <a:r>
              <a:rPr lang="es-CO" sz="2000" dirty="0">
                <a:latin typeface="Arial" pitchFamily="34" charset="0"/>
                <a:cs typeface="Arial" pitchFamily="34" charset="0"/>
              </a:rPr>
              <a:t>.</a:t>
            </a:r>
          </a:p>
          <a:p>
            <a:pPr marL="0" indent="0" algn="just">
              <a:buNone/>
            </a:pP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55955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dirty="0">
                <a:latin typeface="Arial" pitchFamily="34" charset="0"/>
                <a:cs typeface="Arial" pitchFamily="34" charset="0"/>
              </a:rPr>
              <a:t>La </a:t>
            </a:r>
            <a:r>
              <a:rPr lang="es-CO" sz="2000" b="1" i="1" dirty="0">
                <a:latin typeface="Arial" pitchFamily="34" charset="0"/>
                <a:cs typeface="Arial" pitchFamily="34" charset="0"/>
              </a:rPr>
              <a:t>oligarquía</a:t>
            </a:r>
            <a:r>
              <a:rPr lang="es-CO" sz="2000" i="1" dirty="0">
                <a:latin typeface="Arial" pitchFamily="34" charset="0"/>
                <a:cs typeface="Arial" pitchFamily="34" charset="0"/>
              </a:rPr>
              <a:t> </a:t>
            </a:r>
            <a:r>
              <a:rPr lang="es-CO" sz="2000" dirty="0">
                <a:latin typeface="Arial" pitchFamily="34" charset="0"/>
                <a:cs typeface="Arial" pitchFamily="34" charset="0"/>
              </a:rPr>
              <a:t>es el gobierno de los ricos para los ricos, cuyo poder se basa en la riqueza y sólo tiene en vista su propio bien. En este tipo de gobierno, los ciudadanos pobres se encuentran </a:t>
            </a:r>
            <a:r>
              <a:rPr lang="es-CO" sz="2000" dirty="0" smtClean="0">
                <a:latin typeface="Arial" pitchFamily="34" charset="0"/>
                <a:cs typeface="Arial" pitchFamily="34" charset="0"/>
              </a:rPr>
              <a:t>oprimidos.</a:t>
            </a:r>
            <a:endParaRPr lang="es-CO" sz="2000" dirty="0">
              <a:latin typeface="Arial" pitchFamily="34" charset="0"/>
              <a:cs typeface="Arial" pitchFamily="34" charset="0"/>
            </a:endParaRPr>
          </a:p>
          <a:p>
            <a:pPr marL="0" indent="0" algn="just">
              <a:buNone/>
            </a:pPr>
            <a:r>
              <a:rPr lang="es-CO" sz="2000" dirty="0" smtClean="0">
                <a:latin typeface="Arial" pitchFamily="34" charset="0"/>
                <a:cs typeface="Arial" pitchFamily="34" charset="0"/>
              </a:rPr>
              <a:t>Para Platón la </a:t>
            </a:r>
            <a:r>
              <a:rPr lang="es-CO" sz="2000" b="1" i="1" dirty="0">
                <a:latin typeface="Arial" pitchFamily="34" charset="0"/>
                <a:cs typeface="Arial" pitchFamily="34" charset="0"/>
              </a:rPr>
              <a:t>democracia</a:t>
            </a:r>
            <a:r>
              <a:rPr lang="es-CO" sz="2000" dirty="0">
                <a:latin typeface="Arial" pitchFamily="34" charset="0"/>
                <a:cs typeface="Arial" pitchFamily="34" charset="0"/>
              </a:rPr>
              <a:t> es el gobierno de los pobres para los </a:t>
            </a:r>
            <a:r>
              <a:rPr lang="es-CO" sz="2000" dirty="0" smtClean="0">
                <a:latin typeface="Arial" pitchFamily="34" charset="0"/>
                <a:cs typeface="Arial" pitchFamily="34" charset="0"/>
              </a:rPr>
              <a:t>pobres, representa el </a:t>
            </a:r>
            <a:r>
              <a:rPr lang="es-CO" sz="2000" dirty="0">
                <a:latin typeface="Arial" pitchFamily="34" charset="0"/>
                <a:cs typeface="Arial" pitchFamily="34" charset="0"/>
              </a:rPr>
              <a:t>régimen </a:t>
            </a:r>
            <a:r>
              <a:rPr lang="es-CO" sz="2000" dirty="0" smtClean="0">
                <a:latin typeface="Arial" pitchFamily="34" charset="0"/>
                <a:cs typeface="Arial" pitchFamily="34" charset="0"/>
              </a:rPr>
              <a:t>de </a:t>
            </a:r>
            <a:r>
              <a:rPr lang="es-CO" sz="2000" dirty="0">
                <a:latin typeface="Arial" pitchFamily="34" charset="0"/>
                <a:cs typeface="Arial" pitchFamily="34" charset="0"/>
              </a:rPr>
              <a:t>la multitud, la libertad absoluta, </a:t>
            </a:r>
            <a:r>
              <a:rPr lang="es-CO" sz="2000" dirty="0" smtClean="0">
                <a:latin typeface="Arial" pitchFamily="34" charset="0"/>
                <a:cs typeface="Arial" pitchFamily="34" charset="0"/>
              </a:rPr>
              <a:t>sin </a:t>
            </a:r>
            <a:r>
              <a:rPr lang="es-CO" sz="2000" dirty="0">
                <a:latin typeface="Arial" pitchFamily="34" charset="0"/>
                <a:cs typeface="Arial" pitchFamily="34" charset="0"/>
              </a:rPr>
              <a:t>ley, </a:t>
            </a:r>
            <a:r>
              <a:rPr lang="es-CO" sz="2000" dirty="0" smtClean="0">
                <a:latin typeface="Arial" pitchFamily="34" charset="0"/>
                <a:cs typeface="Arial" pitchFamily="34" charset="0"/>
              </a:rPr>
              <a:t>sin </a:t>
            </a:r>
            <a:r>
              <a:rPr lang="es-CO" sz="2000" dirty="0">
                <a:latin typeface="Arial" pitchFamily="34" charset="0"/>
                <a:cs typeface="Arial" pitchFamily="34" charset="0"/>
              </a:rPr>
              <a:t>autoridad reconocida y sin organización social. </a:t>
            </a:r>
            <a:r>
              <a:rPr lang="es-CO" sz="2000" dirty="0" smtClean="0">
                <a:latin typeface="Arial" pitchFamily="34" charset="0"/>
                <a:cs typeface="Arial" pitchFamily="34" charset="0"/>
              </a:rPr>
              <a:t>Este </a:t>
            </a:r>
            <a:r>
              <a:rPr lang="es-CO" sz="2000" dirty="0">
                <a:latin typeface="Arial" pitchFamily="34" charset="0"/>
                <a:cs typeface="Arial" pitchFamily="34" charset="0"/>
              </a:rPr>
              <a:t>tipo de régimen, desemboca generalmente en una </a:t>
            </a:r>
            <a:r>
              <a:rPr lang="es-CO" sz="2000" b="1" i="1" dirty="0">
                <a:latin typeface="Arial" pitchFamily="34" charset="0"/>
                <a:cs typeface="Arial" pitchFamily="34" charset="0"/>
              </a:rPr>
              <a:t>tiranía</a:t>
            </a:r>
            <a:r>
              <a:rPr lang="es-CO" sz="2000" dirty="0" smtClean="0">
                <a:latin typeface="Arial" pitchFamily="34" charset="0"/>
                <a:cs typeface="Arial" pitchFamily="34" charset="0"/>
              </a:rPr>
              <a:t>. </a:t>
            </a:r>
            <a:r>
              <a:rPr lang="es-CO" sz="2000" dirty="0">
                <a:latin typeface="Arial" pitchFamily="34" charset="0"/>
                <a:cs typeface="Arial" pitchFamily="34" charset="0"/>
              </a:rPr>
              <a:t>El tirano gobierna </a:t>
            </a:r>
            <a:r>
              <a:rPr lang="es-CO" sz="2000" dirty="0" smtClean="0">
                <a:latin typeface="Arial" pitchFamily="34" charset="0"/>
                <a:cs typeface="Arial" pitchFamily="34" charset="0"/>
              </a:rPr>
              <a:t>para </a:t>
            </a:r>
            <a:r>
              <a:rPr lang="es-CO" sz="2000" dirty="0">
                <a:latin typeface="Arial" pitchFamily="34" charset="0"/>
                <a:cs typeface="Arial" pitchFamily="34" charset="0"/>
              </a:rPr>
              <a:t>su </a:t>
            </a:r>
            <a:r>
              <a:rPr lang="es-CO" sz="2000" dirty="0" smtClean="0">
                <a:latin typeface="Arial" pitchFamily="34" charset="0"/>
                <a:cs typeface="Arial" pitchFamily="34" charset="0"/>
              </a:rPr>
              <a:t>interés.</a:t>
            </a:r>
          </a:p>
          <a:p>
            <a:pPr marL="0" indent="0" algn="just">
              <a:buNone/>
            </a:pPr>
            <a:r>
              <a:rPr lang="es-CO" sz="2000" dirty="0">
                <a:latin typeface="Arial" pitchFamily="34" charset="0"/>
                <a:cs typeface="Arial" pitchFamily="34" charset="0"/>
              </a:rPr>
              <a:t>Para Platón, lo único que puede resguardar a la ciudad de estas formas de gobierno es LA LEY, es decir, la racionalización de la vida cotidiana. </a:t>
            </a:r>
            <a:r>
              <a:rPr lang="es-CO" sz="2000" dirty="0" smtClean="0">
                <a:latin typeface="Arial" pitchFamily="34" charset="0"/>
                <a:cs typeface="Arial" pitchFamily="34" charset="0"/>
              </a:rPr>
              <a:t>La </a:t>
            </a:r>
            <a:r>
              <a:rPr lang="es-CO" sz="2000" dirty="0">
                <a:latin typeface="Arial" pitchFamily="34" charset="0"/>
                <a:cs typeface="Arial" pitchFamily="34" charset="0"/>
              </a:rPr>
              <a:t>ley está directamente relacionada con la moralidad imperante, y es un resguardo contra las pulsiones de cada </a:t>
            </a:r>
            <a:r>
              <a:rPr lang="es-CO" sz="2000" dirty="0" smtClean="0">
                <a:latin typeface="Arial" pitchFamily="34" charset="0"/>
                <a:cs typeface="Arial" pitchFamily="34" charset="0"/>
              </a:rPr>
              <a:t>uno.</a:t>
            </a:r>
          </a:p>
          <a:p>
            <a:pPr marL="0" indent="0" algn="just">
              <a:buNone/>
            </a:pPr>
            <a:r>
              <a:rPr lang="es-CO" sz="2000" dirty="0" smtClean="0">
                <a:latin typeface="Arial" pitchFamily="34" charset="0"/>
                <a:cs typeface="Arial" pitchFamily="34" charset="0"/>
              </a:rPr>
              <a:t>La </a:t>
            </a:r>
            <a:r>
              <a:rPr lang="es-CO" sz="2000" dirty="0">
                <a:latin typeface="Arial" pitchFamily="34" charset="0"/>
                <a:cs typeface="Arial" pitchFamily="34" charset="0"/>
              </a:rPr>
              <a:t>ley es una manifestación artificial de la </a:t>
            </a:r>
            <a:r>
              <a:rPr lang="es-CO" sz="2000" dirty="0" smtClean="0">
                <a:latin typeface="Arial" pitchFamily="34" charset="0"/>
                <a:cs typeface="Arial" pitchFamily="34" charset="0"/>
              </a:rPr>
              <a:t>justicia </a:t>
            </a:r>
            <a:r>
              <a:rPr lang="es-CO" sz="2000" i="1" dirty="0" smtClean="0">
                <a:latin typeface="Arial" pitchFamily="34" charset="0"/>
                <a:cs typeface="Arial" pitchFamily="34" charset="0"/>
              </a:rPr>
              <a:t>(</a:t>
            </a:r>
            <a:r>
              <a:rPr lang="es-CO" sz="2000" i="1" dirty="0" err="1" smtClean="0">
                <a:latin typeface="Arial" pitchFamily="34" charset="0"/>
                <a:cs typeface="Arial" pitchFamily="34" charset="0"/>
              </a:rPr>
              <a:t>Dikaion</a:t>
            </a:r>
            <a:r>
              <a:rPr lang="es-CO" sz="2000" dirty="0" smtClean="0">
                <a:latin typeface="Arial" pitchFamily="34" charset="0"/>
                <a:cs typeface="Arial" pitchFamily="34" charset="0"/>
              </a:rPr>
              <a:t>)</a:t>
            </a:r>
            <a:r>
              <a:rPr lang="es-CO" sz="2000" i="1" dirty="0" smtClean="0">
                <a:latin typeface="Arial" pitchFamily="34" charset="0"/>
                <a:cs typeface="Arial" pitchFamily="34" charset="0"/>
              </a:rPr>
              <a:t>,</a:t>
            </a:r>
            <a:r>
              <a:rPr lang="es-CO" sz="2000" dirty="0" smtClean="0">
                <a:latin typeface="Arial" pitchFamily="34" charset="0"/>
                <a:cs typeface="Arial" pitchFamily="34" charset="0"/>
              </a:rPr>
              <a:t> </a:t>
            </a:r>
            <a:r>
              <a:rPr lang="es-CO" sz="2000" dirty="0">
                <a:latin typeface="Arial" pitchFamily="34" charset="0"/>
                <a:cs typeface="Arial" pitchFamily="34" charset="0"/>
              </a:rPr>
              <a:t>e implica que la sociedad esté sometida al Estado.</a:t>
            </a:r>
          </a:p>
          <a:p>
            <a:pPr marL="0" indent="0" algn="just">
              <a:buNone/>
            </a:pP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7497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SANTO TOMÁS DE AQUINO</a:t>
            </a:r>
          </a:p>
          <a:p>
            <a:pPr marL="0" indent="0" algn="just">
              <a:buNone/>
            </a:pPr>
            <a:r>
              <a:rPr lang="es-CO" sz="2000" dirty="0" smtClean="0">
                <a:latin typeface="Arial" pitchFamily="34" charset="0"/>
                <a:cs typeface="Arial" pitchFamily="34" charset="0"/>
              </a:rPr>
              <a:t>Nació el 28 </a:t>
            </a:r>
            <a:r>
              <a:rPr lang="es-CO" sz="2000" dirty="0">
                <a:latin typeface="Arial" pitchFamily="34" charset="0"/>
                <a:cs typeface="Arial" pitchFamily="34" charset="0"/>
              </a:rPr>
              <a:t>de enero de 1225</a:t>
            </a:r>
            <a:r>
              <a:rPr lang="es-CO" sz="2000" dirty="0" smtClean="0">
                <a:latin typeface="Arial" pitchFamily="34" charset="0"/>
                <a:cs typeface="Arial" pitchFamily="34" charset="0"/>
              </a:rPr>
              <a:t>, en </a:t>
            </a:r>
            <a:r>
              <a:rPr lang="es-CO" sz="2000" dirty="0" err="1" smtClean="0">
                <a:latin typeface="Arial" pitchFamily="34" charset="0"/>
                <a:cs typeface="Arial" pitchFamily="34" charset="0"/>
              </a:rPr>
              <a:t>Roccasecca</a:t>
            </a:r>
            <a:r>
              <a:rPr lang="es-CO" sz="2000" dirty="0" smtClean="0">
                <a:latin typeface="Arial" pitchFamily="34" charset="0"/>
                <a:cs typeface="Arial" pitchFamily="34" charset="0"/>
              </a:rPr>
              <a:t>, Italia, y murió el 7 </a:t>
            </a:r>
            <a:r>
              <a:rPr lang="es-CO" sz="2000" dirty="0">
                <a:latin typeface="Arial" pitchFamily="34" charset="0"/>
                <a:cs typeface="Arial" pitchFamily="34" charset="0"/>
              </a:rPr>
              <a:t>de marzo de 1274</a:t>
            </a:r>
            <a:r>
              <a:rPr lang="es-CO" sz="2000" dirty="0" smtClean="0">
                <a:latin typeface="Arial" pitchFamily="34" charset="0"/>
                <a:cs typeface="Arial" pitchFamily="34" charset="0"/>
              </a:rPr>
              <a:t>, en la Abadía de </a:t>
            </a:r>
            <a:r>
              <a:rPr lang="es-CO" sz="2000" dirty="0" err="1" smtClean="0">
                <a:latin typeface="Arial" pitchFamily="34" charset="0"/>
                <a:cs typeface="Arial" pitchFamily="34" charset="0"/>
              </a:rPr>
              <a:t>Fossanova</a:t>
            </a:r>
            <a:r>
              <a:rPr lang="es-CO" sz="2000" dirty="0" smtClean="0">
                <a:latin typeface="Arial" pitchFamily="34" charset="0"/>
                <a:cs typeface="Arial" pitchFamily="34" charset="0"/>
              </a:rPr>
              <a:t>, Italia.</a:t>
            </a:r>
          </a:p>
          <a:p>
            <a:pPr marL="0" indent="0" algn="just">
              <a:buNone/>
            </a:pPr>
            <a:r>
              <a:rPr lang="es-CO" sz="2000" dirty="0">
                <a:latin typeface="Arial" pitchFamily="34" charset="0"/>
                <a:cs typeface="Arial" pitchFamily="34" charset="0"/>
              </a:rPr>
              <a:t>F</a:t>
            </a:r>
            <a:r>
              <a:rPr lang="es-CO" sz="2000" dirty="0" smtClean="0">
                <a:latin typeface="Arial" pitchFamily="34" charset="0"/>
                <a:cs typeface="Arial" pitchFamily="34" charset="0"/>
              </a:rPr>
              <a:t>ue </a:t>
            </a:r>
            <a:r>
              <a:rPr lang="es-CO" sz="2000" dirty="0">
                <a:latin typeface="Arial" pitchFamily="34" charset="0"/>
                <a:cs typeface="Arial" pitchFamily="34" charset="0"/>
              </a:rPr>
              <a:t>un </a:t>
            </a:r>
            <a:r>
              <a:rPr lang="es-CO" sz="2000" dirty="0" smtClean="0">
                <a:latin typeface="Arial" pitchFamily="34" charset="0"/>
                <a:cs typeface="Arial" pitchFamily="34" charset="0"/>
              </a:rPr>
              <a:t>teólogo</a:t>
            </a:r>
            <a:r>
              <a:rPr lang="es-CO" sz="2000" dirty="0">
                <a:latin typeface="Arial" pitchFamily="34" charset="0"/>
                <a:cs typeface="Arial" pitchFamily="34" charset="0"/>
              </a:rPr>
              <a:t> y </a:t>
            </a:r>
            <a:r>
              <a:rPr lang="es-CO" sz="2000" dirty="0" smtClean="0">
                <a:latin typeface="Arial" pitchFamily="34" charset="0"/>
                <a:cs typeface="Arial" pitchFamily="34" charset="0"/>
              </a:rPr>
              <a:t>filósofo</a:t>
            </a:r>
            <a:r>
              <a:rPr lang="es-CO" sz="2000" dirty="0">
                <a:latin typeface="Arial" pitchFamily="34" charset="0"/>
                <a:cs typeface="Arial" pitchFamily="34" charset="0"/>
              </a:rPr>
              <a:t> católico perteneciente a la </a:t>
            </a:r>
            <a:r>
              <a:rPr lang="es-CO" sz="2000" dirty="0" smtClean="0">
                <a:latin typeface="Arial" pitchFamily="34" charset="0"/>
                <a:cs typeface="Arial" pitchFamily="34" charset="0"/>
              </a:rPr>
              <a:t>Orden de los Predicadores, </a:t>
            </a:r>
            <a:r>
              <a:rPr lang="es-CO" sz="2000" dirty="0">
                <a:latin typeface="Arial" pitchFamily="34" charset="0"/>
                <a:cs typeface="Arial" pitchFamily="34" charset="0"/>
              </a:rPr>
              <a:t>el principal representante de la </a:t>
            </a:r>
            <a:r>
              <a:rPr lang="es-CO" sz="2000" dirty="0" smtClean="0">
                <a:latin typeface="Arial" pitchFamily="34" charset="0"/>
                <a:cs typeface="Arial" pitchFamily="34" charset="0"/>
              </a:rPr>
              <a:t>enseñanza escolástica, </a:t>
            </a:r>
            <a:r>
              <a:rPr lang="es-CO" sz="2000" dirty="0">
                <a:latin typeface="Arial" pitchFamily="34" charset="0"/>
                <a:cs typeface="Arial" pitchFamily="34" charset="0"/>
              </a:rPr>
              <a:t>una de las mayores figuras de </a:t>
            </a:r>
            <a:r>
              <a:rPr lang="es-CO" sz="2000" dirty="0" smtClean="0">
                <a:latin typeface="Arial" pitchFamily="34" charset="0"/>
                <a:cs typeface="Arial" pitchFamily="34" charset="0"/>
              </a:rPr>
              <a:t>la teología sistemática y</a:t>
            </a:r>
            <a:r>
              <a:rPr lang="es-CO" sz="2000" dirty="0">
                <a:latin typeface="Arial" pitchFamily="34" charset="0"/>
                <a:cs typeface="Arial" pitchFamily="34" charset="0"/>
              </a:rPr>
              <a:t>, a su vez, una de las mayores autoridades en </a:t>
            </a:r>
            <a:r>
              <a:rPr lang="es-CO" sz="2000" dirty="0" smtClean="0">
                <a:latin typeface="Arial" pitchFamily="34" charset="0"/>
                <a:cs typeface="Arial" pitchFamily="34" charset="0"/>
              </a:rPr>
              <a:t>metafísica. Su libro más conocido es la Suma Teológica.</a:t>
            </a:r>
          </a:p>
          <a:p>
            <a:pPr marL="0" indent="0" algn="just">
              <a:buNone/>
            </a:pPr>
            <a:r>
              <a:rPr lang="es-CO" sz="2000" dirty="0" smtClean="0">
                <a:latin typeface="Arial" pitchFamily="34" charset="0"/>
                <a:cs typeface="Arial" pitchFamily="34" charset="0"/>
              </a:rPr>
              <a:t>También fue muy conocido </a:t>
            </a:r>
            <a:r>
              <a:rPr lang="es-CO" sz="2000" dirty="0">
                <a:latin typeface="Arial" pitchFamily="34" charset="0"/>
                <a:cs typeface="Arial" pitchFamily="34" charset="0"/>
              </a:rPr>
              <a:t> por su aceptación y comentarios de las obras de </a:t>
            </a:r>
            <a:r>
              <a:rPr lang="es-CO" sz="2000" dirty="0" smtClean="0">
                <a:latin typeface="Arial" pitchFamily="34" charset="0"/>
                <a:cs typeface="Arial" pitchFamily="34" charset="0"/>
              </a:rPr>
              <a:t>Aristóteles, y por </a:t>
            </a:r>
            <a:r>
              <a:rPr lang="es-CO" sz="2000" dirty="0">
                <a:latin typeface="Arial" pitchFamily="34" charset="0"/>
                <a:cs typeface="Arial" pitchFamily="34" charset="0"/>
              </a:rPr>
              <a:t>primera vez en la </a:t>
            </a:r>
            <a:r>
              <a:rPr lang="es-CO" sz="2000" dirty="0" smtClean="0">
                <a:latin typeface="Arial" pitchFamily="34" charset="0"/>
                <a:cs typeface="Arial" pitchFamily="34" charset="0"/>
              </a:rPr>
              <a:t>historia</a:t>
            </a:r>
            <a:r>
              <a:rPr lang="es-CO" sz="2000" dirty="0">
                <a:latin typeface="Arial" pitchFamily="34" charset="0"/>
                <a:cs typeface="Arial" pitchFamily="34" charset="0"/>
              </a:rPr>
              <a:t>, </a:t>
            </a:r>
            <a:r>
              <a:rPr lang="es-CO" sz="2000" dirty="0" smtClean="0">
                <a:latin typeface="Arial" pitchFamily="34" charset="0"/>
                <a:cs typeface="Arial" pitchFamily="34" charset="0"/>
              </a:rPr>
              <a:t>se dijo que eran compatibles </a:t>
            </a:r>
            <a:r>
              <a:rPr lang="es-CO" sz="2000" dirty="0">
                <a:latin typeface="Arial" pitchFamily="34" charset="0"/>
                <a:cs typeface="Arial" pitchFamily="34" charset="0"/>
              </a:rPr>
              <a:t>con la fe </a:t>
            </a:r>
            <a:r>
              <a:rPr lang="es-CO" sz="2000" dirty="0" smtClean="0">
                <a:latin typeface="Arial" pitchFamily="34" charset="0"/>
                <a:cs typeface="Arial" pitchFamily="34" charset="0"/>
              </a:rPr>
              <a:t>católica.</a:t>
            </a:r>
          </a:p>
          <a:p>
            <a:pPr marL="0" indent="0" algn="just">
              <a:buNone/>
            </a:pPr>
            <a:r>
              <a:rPr lang="es-CO" sz="2000" dirty="0" smtClean="0">
                <a:latin typeface="Arial" pitchFamily="34" charset="0"/>
                <a:cs typeface="Arial" pitchFamily="34" charset="0"/>
              </a:rPr>
              <a:t>Para Santo Tomás en el Prólogo al comentario de la Ética Nicomaquea, es muy importante el concepto de orden, que argumenta de la siguiente manera</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404802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Todo ente natural tiene una obra propia, un movimiento hacia una plenitud que tiene el carácter de </a:t>
            </a:r>
            <a:r>
              <a:rPr lang="es-CO" sz="2000" b="1" i="1" dirty="0" smtClean="0">
                <a:latin typeface="Arial" pitchFamily="34" charset="0"/>
                <a:cs typeface="Arial" pitchFamily="34" charset="0"/>
              </a:rPr>
              <a:t>fin.</a:t>
            </a:r>
          </a:p>
          <a:p>
            <a:pPr marL="0" indent="0" algn="just">
              <a:buNone/>
            </a:pPr>
            <a:r>
              <a:rPr lang="es-CO" sz="2000" dirty="0" smtClean="0">
                <a:latin typeface="Arial" pitchFamily="34" charset="0"/>
                <a:cs typeface="Arial" pitchFamily="34" charset="0"/>
              </a:rPr>
              <a:t>Todo ente o cosa operante jamás obra sin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-operación, de donde se deduce que todo lo que opera,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 por lo que el movimiento hacia el </a:t>
            </a:r>
            <a:r>
              <a:rPr lang="es-CO" sz="2000" b="1" i="1" dirty="0" smtClean="0">
                <a:latin typeface="Arial" pitchFamily="34" charset="0"/>
                <a:cs typeface="Arial" pitchFamily="34" charset="0"/>
              </a:rPr>
              <a:t>fin</a:t>
            </a:r>
            <a:r>
              <a:rPr lang="es-CO" sz="2000" dirty="0" smtClean="0">
                <a:latin typeface="Arial" pitchFamily="34" charset="0"/>
                <a:cs typeface="Arial" pitchFamily="34" charset="0"/>
              </a:rPr>
              <a:t> es siempre un movimiento acompañado.</a:t>
            </a:r>
          </a:p>
          <a:p>
            <a:pPr marL="0" indent="0" algn="just">
              <a:buNone/>
            </a:pPr>
            <a:r>
              <a:rPr lang="es-CO" sz="2000" dirty="0" smtClean="0">
                <a:latin typeface="Arial" pitchFamily="34" charset="0"/>
                <a:cs typeface="Arial" pitchFamily="34" charset="0"/>
              </a:rPr>
              <a:t>Entre los entes hay una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-operación que es el sujeto de su muta relación y de la relación de todos ellos con el </a:t>
            </a:r>
            <a:r>
              <a:rPr lang="es-CO" sz="2000" b="1" i="1" dirty="0" smtClean="0">
                <a:latin typeface="Arial" pitchFamily="34" charset="0"/>
                <a:cs typeface="Arial" pitchFamily="34" charset="0"/>
              </a:rPr>
              <a:t>fin.</a:t>
            </a:r>
            <a:endParaRPr lang="es-CO" sz="2000" dirty="0" smtClean="0">
              <a:latin typeface="Arial" pitchFamily="34" charset="0"/>
              <a:cs typeface="Arial" pitchFamily="34" charset="0"/>
            </a:endParaRPr>
          </a:p>
          <a:p>
            <a:pPr marL="0" indent="0" algn="just">
              <a:buNone/>
            </a:pPr>
            <a:r>
              <a:rPr lang="es-CO" sz="2000" dirty="0" smtClean="0">
                <a:latin typeface="Arial" pitchFamily="34" charset="0"/>
                <a:cs typeface="Arial" pitchFamily="34" charset="0"/>
              </a:rPr>
              <a:t>“Vemos que para todas las cosas el bien consiste en cierto orden, según el cual las cosas se sirven así mismas y se ordenan al </a:t>
            </a:r>
            <a:r>
              <a:rPr lang="es-CO" sz="2000" b="1" dirty="0" smtClean="0">
                <a:latin typeface="Arial" pitchFamily="34" charset="0"/>
                <a:cs typeface="Arial" pitchFamily="34" charset="0"/>
              </a:rPr>
              <a:t>fin.</a:t>
            </a:r>
            <a:r>
              <a:rPr lang="es-CO" sz="2000" dirty="0" smtClean="0">
                <a:latin typeface="Arial" pitchFamily="34" charset="0"/>
                <a:cs typeface="Arial" pitchFamily="34" charset="0"/>
              </a:rPr>
              <a:t>”</a:t>
            </a:r>
          </a:p>
          <a:p>
            <a:pPr marL="0" indent="0" algn="just">
              <a:buNone/>
            </a:pPr>
            <a:r>
              <a:rPr lang="es-CO" sz="2000" i="1" dirty="0" smtClean="0">
                <a:latin typeface="Arial" pitchFamily="34" charset="0"/>
                <a:cs typeface="Arial" pitchFamily="34" charset="0"/>
              </a:rPr>
              <a:t>El Concepto de lo Justo:</a:t>
            </a:r>
          </a:p>
          <a:p>
            <a:pPr marL="0" indent="0" algn="just">
              <a:buNone/>
            </a:pPr>
            <a:r>
              <a:rPr lang="es-CO" sz="2000" dirty="0" smtClean="0">
                <a:latin typeface="Arial" pitchFamily="34" charset="0"/>
                <a:cs typeface="Arial" pitchFamily="34" charset="0"/>
              </a:rPr>
              <a:t>Para Santo Tomás todos los seres humanos poseemos una naturaleza, y puesto que la poseemos obramos; y puesto que obramos,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-operamos, es decir, obramos juntos.</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411093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Esta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-operación humana no es por sí propia, espontáneamente “ajustada” a nuestros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-operantes. Al contrario, si esa naturaleza humana quedara liberada de las exigencias de razonabilidad que la definen como naturaleza humana, sería contra natura.</a:t>
            </a:r>
          </a:p>
          <a:p>
            <a:pPr marL="0" indent="0" algn="just">
              <a:buNone/>
            </a:pPr>
            <a:r>
              <a:rPr lang="es-CO" sz="2000" dirty="0" smtClean="0">
                <a:latin typeface="Arial" pitchFamily="34" charset="0"/>
                <a:cs typeface="Arial" pitchFamily="34" charset="0"/>
              </a:rPr>
              <a:t>Esto podría transformarse en desmesura por exceso (</a:t>
            </a:r>
            <a:r>
              <a:rPr lang="es-CO" sz="2000" i="1" dirty="0" err="1" smtClean="0">
                <a:latin typeface="Arial" pitchFamily="34" charset="0"/>
                <a:cs typeface="Arial" pitchFamily="34" charset="0"/>
              </a:rPr>
              <a:t>lucrum</a:t>
            </a:r>
            <a:r>
              <a:rPr lang="es-CO" sz="2000" dirty="0" smtClean="0">
                <a:latin typeface="Arial" pitchFamily="34" charset="0"/>
                <a:cs typeface="Arial" pitchFamily="34" charset="0"/>
              </a:rPr>
              <a:t>) o por defecto (</a:t>
            </a:r>
            <a:r>
              <a:rPr lang="es-CO" sz="2000" i="1" dirty="0" err="1" smtClean="0">
                <a:latin typeface="Arial" pitchFamily="34" charset="0"/>
                <a:cs typeface="Arial" pitchFamily="34" charset="0"/>
              </a:rPr>
              <a:t>damnum</a:t>
            </a:r>
            <a:r>
              <a:rPr lang="es-CO" sz="2000" dirty="0" smtClean="0">
                <a:latin typeface="Arial" pitchFamily="34" charset="0"/>
                <a:cs typeface="Arial" pitchFamily="34" charset="0"/>
              </a:rPr>
              <a:t>). Por lo tanto, nuestra misma naturaleza exige una medida que funcione como parámetro de ajuste en la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-operación humana.</a:t>
            </a:r>
          </a:p>
          <a:p>
            <a:pPr marL="0" indent="0" algn="just">
              <a:buNone/>
            </a:pPr>
            <a:r>
              <a:rPr lang="es-CO" sz="2000" dirty="0" smtClean="0">
                <a:latin typeface="Arial" pitchFamily="34" charset="0"/>
                <a:cs typeface="Arial" pitchFamily="34" charset="0"/>
              </a:rPr>
              <a:t>Cuando nuestras acciones se conforman a esa medida, ellas reciben el nombre de Actos Justos.</a:t>
            </a:r>
          </a:p>
          <a:p>
            <a:pPr marL="0" indent="0" algn="just">
              <a:buNone/>
            </a:pPr>
            <a:r>
              <a:rPr lang="es-CO" sz="2000" dirty="0" smtClean="0">
                <a:latin typeface="Arial" pitchFamily="34" charset="0"/>
                <a:cs typeface="Arial" pitchFamily="34" charset="0"/>
              </a:rPr>
              <a:t>Por lo tanto, para Santo Tomás: “lo justo es cierta medida adecuada o proporcionada a otro según cierto modo de igualdad” (Suma Teológica).</a:t>
            </a:r>
          </a:p>
          <a:p>
            <a:pPr marL="0" indent="0" algn="just">
              <a:buNone/>
            </a:pPr>
            <a:r>
              <a:rPr lang="es-CO" sz="2000" dirty="0" smtClean="0">
                <a:latin typeface="Arial" pitchFamily="34" charset="0"/>
                <a:cs typeface="Arial" pitchFamily="34" charset="0"/>
              </a:rPr>
              <a:t>Eso “justo”, es lo que nosotros llamamos Derecho.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166114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Para Santo Tomás el análisis del Derecho debe preceder al de justicia, porque el Derecho es cierto modo de obrar, un obrar juntos, y por lo tanto generar una obra justa.</a:t>
            </a:r>
          </a:p>
          <a:p>
            <a:pPr marL="0" indent="0" algn="just">
              <a:buNone/>
            </a:pPr>
            <a:r>
              <a:rPr lang="es-CO" sz="2000" dirty="0" smtClean="0">
                <a:latin typeface="Arial" pitchFamily="34" charset="0"/>
                <a:cs typeface="Arial" pitchFamily="34" charset="0"/>
              </a:rPr>
              <a:t>El nombre de Derecho se asignó primero para significar la misma cosa justa (</a:t>
            </a:r>
            <a:r>
              <a:rPr lang="es-CO" sz="2000" i="1" dirty="0" err="1" smtClean="0">
                <a:latin typeface="Arial" pitchFamily="34" charset="0"/>
                <a:cs typeface="Arial" pitchFamily="34" charset="0"/>
              </a:rPr>
              <a:t>ipsa</a:t>
            </a:r>
            <a:r>
              <a:rPr lang="es-CO" sz="2000" i="1" dirty="0" smtClean="0">
                <a:latin typeface="Arial" pitchFamily="34" charset="0"/>
                <a:cs typeface="Arial" pitchFamily="34" charset="0"/>
              </a:rPr>
              <a:t> res justa</a:t>
            </a:r>
            <a:r>
              <a:rPr lang="es-CO" sz="2000" dirty="0" smtClean="0">
                <a:latin typeface="Arial" pitchFamily="34" charset="0"/>
                <a:cs typeface="Arial" pitchFamily="34" charset="0"/>
              </a:rPr>
              <a:t>). Pero después derivó hacia el arte con el que se discierne qué es lo justo; posteriormente pasó a designar el lugar en el que se otorga el derecho, y finalmente, también se denomina Derecho a la sentencia que es pronunciada por aquel a cuyo oficio pertenece hacer justicia, incluso a pesar de lo que decida sea injusto.</a:t>
            </a:r>
          </a:p>
          <a:p>
            <a:pPr marL="0" indent="0" algn="just">
              <a:buNone/>
            </a:pPr>
            <a:r>
              <a:rPr lang="es-CO" sz="2000" dirty="0" smtClean="0">
                <a:latin typeface="Arial" pitchFamily="34" charset="0"/>
                <a:cs typeface="Arial" pitchFamily="34" charset="0"/>
              </a:rPr>
              <a:t>Para Santo Tomás hay una subordinación del arte jurisprudencial a la cosa justa.</a:t>
            </a:r>
          </a:p>
          <a:p>
            <a:pPr marL="0" indent="0" algn="just">
              <a:buNone/>
            </a:pPr>
            <a:r>
              <a:rPr lang="es-CO" sz="2000" dirty="0" smtClean="0">
                <a:latin typeface="Arial" pitchFamily="34" charset="0"/>
                <a:cs typeface="Arial" pitchFamily="34" charset="0"/>
              </a:rPr>
              <a:t>El Derecho es para Santo Tomás como para los griegos (</a:t>
            </a:r>
            <a:r>
              <a:rPr lang="es-CO" sz="2000" i="1" dirty="0" err="1" smtClean="0">
                <a:latin typeface="Arial" pitchFamily="34" charset="0"/>
                <a:cs typeface="Arial" pitchFamily="34" charset="0"/>
              </a:rPr>
              <a:t>Dikaion</a:t>
            </a:r>
            <a:r>
              <a:rPr lang="es-CO" sz="2000" dirty="0" smtClean="0">
                <a:latin typeface="Arial" pitchFamily="34" charset="0"/>
                <a:cs typeface="Arial" pitchFamily="34" charset="0"/>
              </a:rPr>
              <a:t>), fundamentalmente la cosa justa, que es resultado de una acción, de una obra, que es </a:t>
            </a:r>
            <a:r>
              <a:rPr lang="es-CO" sz="2000" dirty="0" err="1" smtClean="0">
                <a:latin typeface="Arial" pitchFamily="34" charset="0"/>
                <a:cs typeface="Arial" pitchFamily="34" charset="0"/>
              </a:rPr>
              <a:t>co</a:t>
            </a:r>
            <a:r>
              <a:rPr lang="es-CO" sz="2000" dirty="0" smtClean="0">
                <a:latin typeface="Arial" pitchFamily="34" charset="0"/>
                <a:cs typeface="Arial" pitchFamily="34" charset="0"/>
              </a:rPr>
              <a:t>-operada.</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413779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itchFamily="34" charset="0"/>
                <a:cs typeface="Arial" pitchFamily="34" charset="0"/>
              </a:rPr>
              <a:t>E</a:t>
            </a:r>
            <a:r>
              <a:rPr lang="es-CO" sz="2000" dirty="0" smtClean="0">
                <a:latin typeface="Arial" pitchFamily="34" charset="0"/>
                <a:cs typeface="Arial" pitchFamily="34" charset="0"/>
              </a:rPr>
              <a:t>l </a:t>
            </a:r>
            <a:r>
              <a:rPr lang="es-CO" sz="2000" dirty="0">
                <a:latin typeface="Arial" pitchFamily="34" charset="0"/>
                <a:cs typeface="Arial" pitchFamily="34" charset="0"/>
              </a:rPr>
              <a:t>fin de la acción de construir una estatua no es la propia producción de la estatua, sino la estatua misma. Pero ésta, además, tiene un fin para lo cual la estatua misma es un medio: conmemorar un hecho, venerar a un </a:t>
            </a:r>
            <a:r>
              <a:rPr lang="es-CO" sz="2000" dirty="0" smtClean="0">
                <a:latin typeface="Arial" pitchFamily="34" charset="0"/>
                <a:cs typeface="Arial" pitchFamily="34" charset="0"/>
              </a:rPr>
              <a:t>dios, etc.</a:t>
            </a:r>
          </a:p>
          <a:p>
            <a:pPr marL="0" indent="0" algn="just">
              <a:buNone/>
            </a:pPr>
            <a:r>
              <a:rPr lang="es-CO" sz="2000" dirty="0">
                <a:latin typeface="Arial" pitchFamily="34" charset="0"/>
                <a:cs typeface="Arial" pitchFamily="34" charset="0"/>
              </a:rPr>
              <a:t>U</a:t>
            </a:r>
            <a:r>
              <a:rPr lang="es-CO" sz="2000" dirty="0" smtClean="0">
                <a:latin typeface="Arial" pitchFamily="34" charset="0"/>
                <a:cs typeface="Arial" pitchFamily="34" charset="0"/>
              </a:rPr>
              <a:t>nos </a:t>
            </a:r>
            <a:r>
              <a:rPr lang="es-CO" sz="2000" dirty="0">
                <a:latin typeface="Arial" pitchFamily="34" charset="0"/>
                <a:cs typeface="Arial" pitchFamily="34" charset="0"/>
              </a:rPr>
              <a:t>fines se subordinan a otros, existiendo una jerarquía entre ellos y en las actividades que los producen. Por lo tanto, ¿</a:t>
            </a:r>
            <a:r>
              <a:rPr lang="es-CO" sz="2000" b="1" dirty="0" smtClean="0">
                <a:latin typeface="Arial" pitchFamily="34" charset="0"/>
                <a:cs typeface="Arial" pitchFamily="34" charset="0"/>
              </a:rPr>
              <a:t>cuál </a:t>
            </a:r>
            <a:r>
              <a:rPr lang="es-CO" sz="2000" b="1" dirty="0">
                <a:latin typeface="Arial" pitchFamily="34" charset="0"/>
                <a:cs typeface="Arial" pitchFamily="34" charset="0"/>
              </a:rPr>
              <a:t>es </a:t>
            </a:r>
            <a:r>
              <a:rPr lang="es-CO" sz="2000" b="1" dirty="0" smtClean="0">
                <a:latin typeface="Arial" pitchFamily="34" charset="0"/>
                <a:cs typeface="Arial" pitchFamily="34" charset="0"/>
              </a:rPr>
              <a:t>el </a:t>
            </a:r>
            <a:r>
              <a:rPr lang="es-CO" sz="2000" b="1" dirty="0">
                <a:latin typeface="Arial" pitchFamily="34" charset="0"/>
                <a:cs typeface="Arial" pitchFamily="34" charset="0"/>
              </a:rPr>
              <a:t>fin último del </a:t>
            </a:r>
            <a:r>
              <a:rPr lang="es-CO" sz="2000" b="1" dirty="0" smtClean="0">
                <a:latin typeface="Arial" pitchFamily="34" charset="0"/>
                <a:cs typeface="Arial" pitchFamily="34" charset="0"/>
              </a:rPr>
              <a:t>ser humano</a:t>
            </a:r>
            <a:r>
              <a:rPr lang="es-CO" sz="2000" dirty="0" smtClean="0">
                <a:latin typeface="Arial" pitchFamily="34" charset="0"/>
                <a:cs typeface="Arial" pitchFamily="34" charset="0"/>
              </a:rPr>
              <a:t> </a:t>
            </a:r>
            <a:r>
              <a:rPr lang="es-CO" sz="2000" dirty="0">
                <a:latin typeface="Arial" pitchFamily="34" charset="0"/>
                <a:cs typeface="Arial" pitchFamily="34" charset="0"/>
              </a:rPr>
              <a:t>al que estarán subordinados los otros </a:t>
            </a:r>
            <a:r>
              <a:rPr lang="es-CO" sz="2000" dirty="0" smtClean="0">
                <a:latin typeface="Arial" pitchFamily="34" charset="0"/>
                <a:cs typeface="Arial" pitchFamily="34" charset="0"/>
              </a:rPr>
              <a:t>fines? </a:t>
            </a:r>
            <a:r>
              <a:rPr lang="es-CO" sz="2000" dirty="0">
                <a:latin typeface="Arial" pitchFamily="34" charset="0"/>
                <a:cs typeface="Arial" pitchFamily="34" charset="0"/>
              </a:rPr>
              <a:t>Habrá que buscar un </a:t>
            </a:r>
            <a:r>
              <a:rPr lang="es-CO" sz="2000" dirty="0" smtClean="0">
                <a:latin typeface="Arial" pitchFamily="34" charset="0"/>
                <a:cs typeface="Arial" pitchFamily="34" charset="0"/>
              </a:rPr>
              <a:t>fin, </a:t>
            </a:r>
            <a:r>
              <a:rPr lang="es-CO" sz="2000" dirty="0">
                <a:latin typeface="Arial" pitchFamily="34" charset="0"/>
                <a:cs typeface="Arial" pitchFamily="34" charset="0"/>
              </a:rPr>
              <a:t>que ya no sea medio para ningún otro </a:t>
            </a:r>
            <a:r>
              <a:rPr lang="es-CO" sz="2000" dirty="0" smtClean="0">
                <a:latin typeface="Arial" pitchFamily="34" charset="0"/>
                <a:cs typeface="Arial" pitchFamily="34" charset="0"/>
              </a:rPr>
              <a:t>fin.</a:t>
            </a:r>
          </a:p>
          <a:p>
            <a:pPr marL="0" indent="0" algn="just">
              <a:buNone/>
            </a:pPr>
            <a:r>
              <a:rPr lang="es-CO" sz="2000" dirty="0">
                <a:latin typeface="Arial" pitchFamily="34" charset="0"/>
                <a:cs typeface="Arial" pitchFamily="34" charset="0"/>
              </a:rPr>
              <a:t>Aristóteles presupone la unidad del fin y del bien, no llegando a considerar </a:t>
            </a:r>
            <a:r>
              <a:rPr lang="es-CO" sz="2000" dirty="0" smtClean="0">
                <a:latin typeface="Arial" pitchFamily="34" charset="0"/>
                <a:cs typeface="Arial" pitchFamily="34" charset="0"/>
              </a:rPr>
              <a:t>la </a:t>
            </a:r>
            <a:r>
              <a:rPr lang="es-CO" sz="2000" dirty="0">
                <a:latin typeface="Arial" pitchFamily="34" charset="0"/>
                <a:cs typeface="Arial" pitchFamily="34" charset="0"/>
              </a:rPr>
              <a:t>posibilidad de un conflicto entre fines morales. Además, su teleologismo identifica el fin al que algo tiende con el </a:t>
            </a:r>
            <a:r>
              <a:rPr lang="es-CO" sz="2000" b="1" dirty="0">
                <a:latin typeface="Arial" pitchFamily="34" charset="0"/>
                <a:cs typeface="Arial" pitchFamily="34" charset="0"/>
              </a:rPr>
              <a:t>bien</a:t>
            </a:r>
            <a:r>
              <a:rPr lang="es-CO" sz="2000" dirty="0">
                <a:latin typeface="Arial" pitchFamily="34" charset="0"/>
                <a:cs typeface="Arial" pitchFamily="34" charset="0"/>
              </a:rPr>
              <a:t>, ya que el bien de algo es llevar a buen término el fin que tiene que cumplir, la realización de su esencia y de sus potencialidades.</a:t>
            </a: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34842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Lo que se ha producido a partir del derecho romano y con mayor evidencia en la modernidad, es el deslizamiento semántico de la </a:t>
            </a:r>
            <a:r>
              <a:rPr lang="es-CO" sz="2000" i="1" dirty="0" err="1" smtClean="0">
                <a:latin typeface="Arial" pitchFamily="34" charset="0"/>
                <a:cs typeface="Arial" pitchFamily="34" charset="0"/>
              </a:rPr>
              <a:t>dikaion</a:t>
            </a:r>
            <a:r>
              <a:rPr lang="es-CO" sz="2000" dirty="0" smtClean="0">
                <a:latin typeface="Arial" pitchFamily="34" charset="0"/>
                <a:cs typeface="Arial" pitchFamily="34" charset="0"/>
              </a:rPr>
              <a:t> hacia las personas que fungen como con-causas del derecho. Pasamos así de la cosa justa a enfatizar a los sujetos del derecho.</a:t>
            </a:r>
          </a:p>
          <a:p>
            <a:pPr marL="0" indent="0">
              <a:buNone/>
            </a:pPr>
            <a:r>
              <a:rPr lang="es-CO" sz="2000" dirty="0" smtClean="0">
                <a:latin typeface="Arial" pitchFamily="34" charset="0"/>
                <a:cs typeface="Arial" pitchFamily="34" charset="0"/>
              </a:rPr>
              <a:t>Para Santo Tomás (en su obra </a:t>
            </a:r>
            <a:r>
              <a:rPr lang="es-CO" sz="2000" i="1" dirty="0" err="1" smtClean="0">
                <a:latin typeface="Arial" pitchFamily="34" charset="0"/>
                <a:cs typeface="Arial" pitchFamily="34" charset="0"/>
              </a:rPr>
              <a:t>Locutio</a:t>
            </a:r>
            <a:r>
              <a:rPr lang="es-CO" sz="2000" i="1" dirty="0" smtClean="0">
                <a:latin typeface="Arial" pitchFamily="34" charset="0"/>
                <a:cs typeface="Arial" pitchFamily="34" charset="0"/>
              </a:rPr>
              <a:t> </a:t>
            </a:r>
            <a:r>
              <a:rPr lang="es-CO" sz="2000" i="1" dirty="0" err="1" smtClean="0">
                <a:latin typeface="Arial" pitchFamily="34" charset="0"/>
                <a:cs typeface="Arial" pitchFamily="34" charset="0"/>
              </a:rPr>
              <a:t>Formalis</a:t>
            </a:r>
            <a:r>
              <a:rPr lang="es-CO" sz="2000" dirty="0" smtClean="0">
                <a:latin typeface="Arial" pitchFamily="34" charset="0"/>
                <a:cs typeface="Arial" pitchFamily="34" charset="0"/>
              </a:rPr>
              <a:t>) el derecho es la cosa justa.</a:t>
            </a:r>
          </a:p>
          <a:p>
            <a:pPr marL="0" indent="0">
              <a:buNone/>
            </a:pPr>
            <a:r>
              <a:rPr lang="es-CO" sz="2000" dirty="0" smtClean="0">
                <a:latin typeface="Arial" pitchFamily="34" charset="0"/>
                <a:cs typeface="Arial" pitchFamily="34" charset="0"/>
              </a:rPr>
              <a:t>Porque si el Derecho ya no es la cosa justa, si ya no es el objeto de la virtud de justicia, pasa a ser una facultad, que en tanto facultad, puede estar orientada a objetos opuestos, y pasa a identificarse con la </a:t>
            </a:r>
            <a:r>
              <a:rPr lang="es-CO" sz="2000" b="1" dirty="0" smtClean="0">
                <a:latin typeface="Arial" pitchFamily="34" charset="0"/>
                <a:cs typeface="Arial" pitchFamily="34" charset="0"/>
              </a:rPr>
              <a:t>voluntad.</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62545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THOMAS HOBBES</a:t>
            </a:r>
          </a:p>
          <a:p>
            <a:pPr marL="0" indent="0" algn="just">
              <a:buNone/>
            </a:pPr>
            <a:r>
              <a:rPr lang="es-CO" sz="2000" dirty="0" smtClean="0">
                <a:latin typeface="Arial" pitchFamily="34" charset="0"/>
                <a:cs typeface="Arial" pitchFamily="34" charset="0"/>
              </a:rPr>
              <a:t>Nació el 5 de abril de 1588 en Westport y murió el 4 de diciembre de 1679 en Derbyshire, Reino Unido.</a:t>
            </a:r>
          </a:p>
          <a:p>
            <a:pPr marL="0" indent="0" algn="just">
              <a:buNone/>
            </a:pPr>
            <a:r>
              <a:rPr lang="es-CO" sz="2000" dirty="0" smtClean="0">
                <a:latin typeface="Arial" pitchFamily="34" charset="0"/>
                <a:cs typeface="Arial" pitchFamily="34" charset="0"/>
              </a:rPr>
              <a:t>Su obra más importante y conocida es el </a:t>
            </a:r>
            <a:r>
              <a:rPr lang="es-CO" sz="2000" i="1" dirty="0" smtClean="0">
                <a:latin typeface="Arial" pitchFamily="34" charset="0"/>
                <a:cs typeface="Arial" pitchFamily="34" charset="0"/>
              </a:rPr>
              <a:t>Leviatán</a:t>
            </a:r>
            <a:r>
              <a:rPr lang="es-CO" sz="2000" dirty="0" smtClean="0">
                <a:latin typeface="Arial" pitchFamily="34" charset="0"/>
                <a:cs typeface="Arial" pitchFamily="34" charset="0"/>
              </a:rPr>
              <a:t>, y es considerado el padre filosófico del Absolutismo Monárquico.</a:t>
            </a:r>
          </a:p>
          <a:p>
            <a:pPr marL="0" indent="0" algn="just">
              <a:buNone/>
            </a:pPr>
            <a:r>
              <a:rPr lang="es-CO" sz="2000" dirty="0" smtClean="0">
                <a:latin typeface="Arial" pitchFamily="34" charset="0"/>
                <a:cs typeface="Arial" pitchFamily="34" charset="0"/>
              </a:rPr>
              <a:t>Para Hobbes las personas desean poseer y gozar de las cosas necesarias para lograr obtener una vida confortable.</a:t>
            </a:r>
          </a:p>
          <a:p>
            <a:pPr marL="0" indent="0" algn="just">
              <a:buNone/>
            </a:pPr>
            <a:r>
              <a:rPr lang="es-CO" sz="2000" dirty="0" smtClean="0">
                <a:latin typeface="Arial" pitchFamily="34" charset="0"/>
                <a:cs typeface="Arial" pitchFamily="34" charset="0"/>
              </a:rPr>
              <a:t>Concibe que el ser humano vivió en un Estado de Naturaleza en el cual todas las personas tenían el mismo derecho a todas las cosas (por eso son libres), pero nada garantizaba que pudieran seguir gozando de ello hacia el futuro, pues hasta su propia vida estaba en riesgo. Esta la razón por la cual dijera su famosa frase:</a:t>
            </a:r>
          </a:p>
          <a:p>
            <a:pPr marL="0" indent="0" algn="ctr">
              <a:buNone/>
            </a:pPr>
            <a:r>
              <a:rPr lang="es-CO" sz="2000" i="1" dirty="0" smtClean="0">
                <a:latin typeface="Arial" pitchFamily="34" charset="0"/>
                <a:cs typeface="Arial" pitchFamily="34" charset="0"/>
              </a:rPr>
              <a:t>“HOMO  HOMINI  LUPUS”</a:t>
            </a:r>
          </a:p>
        </p:txBody>
      </p:sp>
    </p:spTree>
    <p:extLst>
      <p:ext uri="{BB962C8B-B14F-4D97-AF65-F5344CB8AC3E}">
        <p14:creationId xmlns:p14="http://schemas.microsoft.com/office/powerpoint/2010/main" val="393239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itchFamily="34" charset="0"/>
                <a:cs typeface="Arial" pitchFamily="34" charset="0"/>
              </a:rPr>
              <a:t>E</a:t>
            </a:r>
            <a:r>
              <a:rPr lang="es-CO" sz="2000" dirty="0" smtClean="0">
                <a:latin typeface="Arial" pitchFamily="34" charset="0"/>
                <a:cs typeface="Arial" pitchFamily="34" charset="0"/>
              </a:rPr>
              <a:t>s una locución latina</a:t>
            </a:r>
            <a:r>
              <a:rPr lang="es-CO" sz="2000" dirty="0">
                <a:latin typeface="Arial" pitchFamily="34" charset="0"/>
                <a:cs typeface="Arial" pitchFamily="34" charset="0"/>
              </a:rPr>
              <a:t> de uso actual que significa </a:t>
            </a:r>
            <a:r>
              <a:rPr lang="es-CO" sz="2000" dirty="0" smtClean="0">
                <a:latin typeface="Arial" pitchFamily="34" charset="0"/>
                <a:cs typeface="Arial" pitchFamily="34" charset="0"/>
              </a:rPr>
              <a:t>“el </a:t>
            </a:r>
            <a:r>
              <a:rPr lang="es-CO" sz="2000" dirty="0">
                <a:latin typeface="Arial" pitchFamily="34" charset="0"/>
                <a:cs typeface="Arial" pitchFamily="34" charset="0"/>
              </a:rPr>
              <a:t>hombre es el lobo del </a:t>
            </a:r>
            <a:r>
              <a:rPr lang="es-CO" sz="2000" dirty="0" smtClean="0">
                <a:latin typeface="Arial" pitchFamily="34" charset="0"/>
                <a:cs typeface="Arial" pitchFamily="34" charset="0"/>
              </a:rPr>
              <a:t>hombre” </a:t>
            </a:r>
            <a:r>
              <a:rPr lang="es-CO" sz="2000" dirty="0">
                <a:latin typeface="Arial" pitchFamily="34" charset="0"/>
                <a:cs typeface="Arial" pitchFamily="34" charset="0"/>
              </a:rPr>
              <a:t>o </a:t>
            </a:r>
            <a:r>
              <a:rPr lang="es-CO" sz="2000" dirty="0" smtClean="0">
                <a:latin typeface="Arial" pitchFamily="34" charset="0"/>
                <a:cs typeface="Arial" pitchFamily="34" charset="0"/>
              </a:rPr>
              <a:t>“el </a:t>
            </a:r>
            <a:r>
              <a:rPr lang="es-CO" sz="2000" dirty="0">
                <a:latin typeface="Arial" pitchFamily="34" charset="0"/>
                <a:cs typeface="Arial" pitchFamily="34" charset="0"/>
              </a:rPr>
              <a:t>hombre es un lobo para el </a:t>
            </a:r>
            <a:r>
              <a:rPr lang="es-CO" sz="2000" dirty="0" smtClean="0">
                <a:latin typeface="Arial" pitchFamily="34" charset="0"/>
                <a:cs typeface="Arial" pitchFamily="34" charset="0"/>
              </a:rPr>
              <a:t>hombre” o “el ser humano es lobo para consigo mismo”.</a:t>
            </a:r>
            <a:endParaRPr lang="es-CO" sz="2000" i="1" dirty="0">
              <a:latin typeface="Arial" pitchFamily="34" charset="0"/>
              <a:cs typeface="Arial" pitchFamily="34" charset="0"/>
            </a:endParaRPr>
          </a:p>
          <a:p>
            <a:pPr marL="0" indent="0" algn="just">
              <a:buNone/>
            </a:pPr>
            <a:r>
              <a:rPr lang="es-CO" sz="2000" dirty="0" smtClean="0">
                <a:latin typeface="Arial" pitchFamily="34" charset="0"/>
                <a:cs typeface="Arial" pitchFamily="34" charset="0"/>
              </a:rPr>
              <a:t>Para Hobbes, la razón humana señala que es necesario poner un límite a ese </a:t>
            </a:r>
            <a:r>
              <a:rPr lang="es-CO" sz="2000" i="1" dirty="0" smtClean="0">
                <a:latin typeface="Arial" pitchFamily="34" charset="0"/>
                <a:cs typeface="Arial" pitchFamily="34" charset="0"/>
              </a:rPr>
              <a:t>derecho natural</a:t>
            </a:r>
            <a:r>
              <a:rPr lang="es-CO" sz="2000" dirty="0" smtClean="0">
                <a:latin typeface="Arial" pitchFamily="34" charset="0"/>
                <a:cs typeface="Arial" pitchFamily="34" charset="0"/>
              </a:rPr>
              <a:t> a fin de preservar su propia vida.</a:t>
            </a:r>
          </a:p>
          <a:p>
            <a:pPr marL="0" indent="0" algn="just">
              <a:buNone/>
            </a:pPr>
            <a:r>
              <a:rPr lang="es-CO" sz="2000" dirty="0" smtClean="0">
                <a:latin typeface="Arial" pitchFamily="34" charset="0"/>
                <a:cs typeface="Arial" pitchFamily="34" charset="0"/>
              </a:rPr>
              <a:t>Estas auto restricciones o limitaciones Hobbes las llama: leyes naturales o de la naturaleza, pues no obligan realmente.</a:t>
            </a:r>
          </a:p>
          <a:p>
            <a:pPr marL="0" indent="0" algn="just">
              <a:buNone/>
            </a:pPr>
            <a:r>
              <a:rPr lang="es-CO" sz="2000" dirty="0" smtClean="0">
                <a:latin typeface="Arial" pitchFamily="34" charset="0"/>
                <a:cs typeface="Arial" pitchFamily="34" charset="0"/>
              </a:rPr>
              <a:t>Estas leyes tienen como finalidad prohibir a las personas todo aquello que puede destruir sus vidas o privarlas de los medios para conservarlas.</a:t>
            </a:r>
          </a:p>
          <a:p>
            <a:pPr marL="0" indent="0" algn="just">
              <a:buNone/>
            </a:pPr>
            <a:r>
              <a:rPr lang="es-CO" sz="2000" dirty="0" smtClean="0">
                <a:latin typeface="Arial" pitchFamily="34" charset="0"/>
                <a:cs typeface="Arial" pitchFamily="34" charset="0"/>
              </a:rPr>
              <a:t>De lo anterior se deducen las tres (3) leyes de la naturaleza:</a:t>
            </a:r>
          </a:p>
          <a:p>
            <a:pPr marL="0" indent="0" algn="just">
              <a:buNone/>
            </a:pPr>
            <a:r>
              <a:rPr lang="es-CO" sz="2000" dirty="0" smtClean="0">
                <a:latin typeface="Arial" pitchFamily="34" charset="0"/>
                <a:cs typeface="Arial" pitchFamily="34" charset="0"/>
              </a:rPr>
              <a:t>Primera Ley de la naturaleza:</a:t>
            </a:r>
          </a:p>
          <a:p>
            <a:pPr marL="0" indent="0" algn="ctr">
              <a:buNone/>
            </a:pPr>
            <a:r>
              <a:rPr lang="es-CO" sz="2000" dirty="0" smtClean="0">
                <a:latin typeface="Arial" pitchFamily="34" charset="0"/>
                <a:cs typeface="Arial" pitchFamily="34" charset="0"/>
              </a:rPr>
              <a:t>“Buscar la Paz y seguirla”</a:t>
            </a:r>
          </a:p>
        </p:txBody>
      </p:sp>
    </p:spTree>
    <p:extLst>
      <p:ext uri="{BB962C8B-B14F-4D97-AF65-F5344CB8AC3E}">
        <p14:creationId xmlns:p14="http://schemas.microsoft.com/office/powerpoint/2010/main" val="149394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La Segunda Ley de la naturaleza:</a:t>
            </a:r>
          </a:p>
          <a:p>
            <a:pPr marL="0" indent="0" algn="ctr">
              <a:buNone/>
            </a:pPr>
            <a:r>
              <a:rPr lang="es-CO" sz="2000" dirty="0" smtClean="0">
                <a:latin typeface="Arial" pitchFamily="34" charset="0"/>
                <a:cs typeface="Arial" pitchFamily="34" charset="0"/>
              </a:rPr>
              <a:t>“Renunciar, si los demás consienten también, al derecho a todas las cosas y a satisfacerse con la misma libertad, frente a las demás personas, que les sea concedida a los demás con respecto a él mismo”</a:t>
            </a:r>
          </a:p>
          <a:p>
            <a:pPr marL="0" indent="0" algn="just">
              <a:buNone/>
            </a:pPr>
            <a:r>
              <a:rPr lang="es-CO" sz="2000" dirty="0" smtClean="0">
                <a:latin typeface="Arial" pitchFamily="34" charset="0"/>
                <a:cs typeface="Arial" pitchFamily="34" charset="0"/>
              </a:rPr>
              <a:t>Para lograr lo anterior se requiere de:</a:t>
            </a:r>
          </a:p>
          <a:p>
            <a:pPr marL="0" indent="0" algn="just">
              <a:buNone/>
            </a:pPr>
            <a:r>
              <a:rPr lang="es-CO" sz="2000" dirty="0" smtClean="0">
                <a:latin typeface="Arial" pitchFamily="34" charset="0"/>
                <a:cs typeface="Arial" pitchFamily="34" charset="0"/>
              </a:rPr>
              <a:t>La Tercera Ley de la naturaleza:</a:t>
            </a:r>
          </a:p>
          <a:p>
            <a:pPr marL="0" indent="0" algn="ctr">
              <a:buNone/>
            </a:pPr>
            <a:r>
              <a:rPr lang="es-CO" sz="2000" dirty="0" smtClean="0">
                <a:latin typeface="Arial" pitchFamily="34" charset="0"/>
                <a:cs typeface="Arial" pitchFamily="34" charset="0"/>
              </a:rPr>
              <a:t>“Todos se comprometen a respetar los Pactos”</a:t>
            </a:r>
          </a:p>
          <a:p>
            <a:pPr marL="0" indent="0" algn="just">
              <a:buNone/>
            </a:pPr>
            <a:r>
              <a:rPr lang="es-CO" sz="2000" dirty="0" smtClean="0">
                <a:latin typeface="Arial" pitchFamily="34" charset="0"/>
                <a:cs typeface="Arial" pitchFamily="34" charset="0"/>
              </a:rPr>
              <a:t>El </a:t>
            </a:r>
            <a:r>
              <a:rPr lang="es-CO" sz="2000" i="1" dirty="0" smtClean="0">
                <a:latin typeface="Arial" pitchFamily="34" charset="0"/>
                <a:cs typeface="Arial" pitchFamily="34" charset="0"/>
              </a:rPr>
              <a:t>Leviatán</a:t>
            </a:r>
            <a:r>
              <a:rPr lang="es-CO" sz="2000" dirty="0" smtClean="0">
                <a:latin typeface="Arial" pitchFamily="34" charset="0"/>
                <a:cs typeface="Arial" pitchFamily="34" charset="0"/>
              </a:rPr>
              <a:t> implica un pacto por medio del cual todas las personas se comprometen entre sí a transferir su poder y fortaleza a un tercero, una persona o una asamblea de personas, que les </a:t>
            </a:r>
            <a:r>
              <a:rPr lang="es-CO" sz="2000" b="1" dirty="0" smtClean="0">
                <a:latin typeface="Arial" pitchFamily="34" charset="0"/>
                <a:cs typeface="Arial" pitchFamily="34" charset="0"/>
              </a:rPr>
              <a:t>represente,</a:t>
            </a:r>
            <a:r>
              <a:rPr lang="es-CO" sz="2000" dirty="0" smtClean="0">
                <a:latin typeface="Arial" pitchFamily="34" charset="0"/>
                <a:cs typeface="Arial" pitchFamily="34" charset="0"/>
              </a:rPr>
              <a:t> de manera tal que todos sus actos y designios sean asumidos por cada uno, como propios. Esto es lo que se llama ESTADO.</a:t>
            </a:r>
          </a:p>
        </p:txBody>
      </p:sp>
    </p:spTree>
    <p:extLst>
      <p:ext uri="{BB962C8B-B14F-4D97-AF65-F5344CB8AC3E}">
        <p14:creationId xmlns:p14="http://schemas.microsoft.com/office/powerpoint/2010/main" val="263069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340768"/>
            <a:ext cx="8229600" cy="4968552"/>
          </a:xfrm>
        </p:spPr>
        <p:txBody>
          <a:bodyPr>
            <a:noAutofit/>
          </a:bodyPr>
          <a:lstStyle/>
          <a:p>
            <a:pPr marL="0" indent="0" algn="just">
              <a:buNone/>
            </a:pPr>
            <a:r>
              <a:rPr lang="es-CO" sz="2000" dirty="0" smtClean="0">
                <a:latin typeface="Arial" pitchFamily="34" charset="0"/>
                <a:cs typeface="Arial" pitchFamily="34" charset="0"/>
              </a:rPr>
              <a:t>El poder del soberano no está sujeto a la voluntad de los contratantes, porque su poder </a:t>
            </a:r>
            <a:r>
              <a:rPr lang="es-CO" sz="2000" b="1" dirty="0" smtClean="0">
                <a:latin typeface="Arial" pitchFamily="34" charset="0"/>
                <a:cs typeface="Arial" pitchFamily="34" charset="0"/>
              </a:rPr>
              <a:t>no</a:t>
            </a:r>
            <a:r>
              <a:rPr lang="es-CO" sz="2000" dirty="0" smtClean="0">
                <a:latin typeface="Arial" pitchFamily="34" charset="0"/>
                <a:cs typeface="Arial" pitchFamily="34" charset="0"/>
              </a:rPr>
              <a:t> es resultado de un acuerdo gobernante-gobernados, sino que es un </a:t>
            </a:r>
            <a:r>
              <a:rPr lang="es-CO" sz="2000" b="1" dirty="0" smtClean="0">
                <a:latin typeface="Arial" pitchFamily="34" charset="0"/>
                <a:cs typeface="Arial" pitchFamily="34" charset="0"/>
              </a:rPr>
              <a:t>Pacto</a:t>
            </a:r>
            <a:r>
              <a:rPr lang="es-CO" sz="2000" dirty="0" smtClean="0">
                <a:latin typeface="Arial" pitchFamily="34" charset="0"/>
                <a:cs typeface="Arial" pitchFamily="34" charset="0"/>
              </a:rPr>
              <a:t> resultado de seres humanos libres e iguales que transfieren su poder a un tercero. Por esta razón</a:t>
            </a:r>
          </a:p>
          <a:p>
            <a:pPr marL="0" indent="0" algn="ctr">
              <a:buNone/>
            </a:pPr>
            <a:r>
              <a:rPr lang="es-CO" sz="2000" dirty="0" smtClean="0">
                <a:latin typeface="Arial" pitchFamily="34" charset="0"/>
                <a:cs typeface="Arial" pitchFamily="34" charset="0"/>
              </a:rPr>
              <a:t>¡El Pacto es Irrevocable!</a:t>
            </a:r>
          </a:p>
          <a:p>
            <a:pPr marL="0" indent="0" algn="just">
              <a:buNone/>
            </a:pPr>
            <a:r>
              <a:rPr lang="es-CO" sz="2000" dirty="0" smtClean="0">
                <a:latin typeface="Arial" pitchFamily="34" charset="0"/>
                <a:cs typeface="Arial" pitchFamily="34" charset="0"/>
              </a:rPr>
              <a:t>Hobbes piensa que entre que el Poder sea entregado solamente a una persona, o sea entregado a un grupo o asamblea de personas, es mejor que le sea entregado por medio de ese Pacto a una persona, pues dice: varias cabezas pueden equivocarse más que una sola cabeza, por lo cual es preferible entregar el poder a una persona.</a:t>
            </a:r>
          </a:p>
          <a:p>
            <a:pPr marL="0" indent="0" algn="just">
              <a:buNone/>
            </a:pPr>
            <a:r>
              <a:rPr lang="es-CO" sz="2000" dirty="0" smtClean="0">
                <a:latin typeface="Arial" pitchFamily="34" charset="0"/>
                <a:cs typeface="Arial" pitchFamily="34" charset="0"/>
              </a:rPr>
              <a:t>Ese poder entregado por medio de ese Pacto es tan grande que crea un verdadero monstruo que llamó </a:t>
            </a:r>
            <a:r>
              <a:rPr lang="es-CO" sz="2000" i="1" dirty="0" smtClean="0">
                <a:latin typeface="Arial" pitchFamily="34" charset="0"/>
                <a:cs typeface="Arial" pitchFamily="34" charset="0"/>
              </a:rPr>
              <a:t>LEVIATÁN</a:t>
            </a:r>
            <a:r>
              <a:rPr lang="es-CO" sz="2000" dirty="0">
                <a:latin typeface="Arial" pitchFamily="34" charset="0"/>
                <a:cs typeface="Arial" pitchFamily="34" charset="0"/>
              </a:rPr>
              <a:t>.</a:t>
            </a:r>
            <a:endParaRPr lang="es-CO" sz="2000" dirty="0" smtClean="0">
              <a:latin typeface="Arial" pitchFamily="34" charset="0"/>
              <a:cs typeface="Arial" pitchFamily="34" charset="0"/>
            </a:endParaRPr>
          </a:p>
          <a:p>
            <a:pPr marL="0" indent="0" algn="just">
              <a:buNone/>
            </a:pPr>
            <a:r>
              <a:rPr lang="es-CO" sz="2000" dirty="0" smtClean="0">
                <a:latin typeface="Arial" pitchFamily="34" charset="0"/>
                <a:cs typeface="Arial" pitchFamily="34" charset="0"/>
              </a:rPr>
              <a:t>El único caso en que pueden desobedecer al Soberano (leviatán), es cuando éste amenace su vida o su integridad física.</a:t>
            </a:r>
          </a:p>
          <a:p>
            <a:pPr marL="0" indent="0" algn="just">
              <a:buNone/>
            </a:pPr>
            <a:r>
              <a:rPr lang="es-CO" sz="2000" dirty="0" smtClean="0">
                <a:latin typeface="Arial" pitchFamily="34" charset="0"/>
                <a:cs typeface="Arial" pitchFamily="34" charset="0"/>
              </a:rPr>
              <a:t>El Derecho en Hobbes está por debajo de los monarcas</a:t>
            </a:r>
          </a:p>
        </p:txBody>
      </p:sp>
    </p:spTree>
    <p:extLst>
      <p:ext uri="{BB962C8B-B14F-4D97-AF65-F5344CB8AC3E}">
        <p14:creationId xmlns:p14="http://schemas.microsoft.com/office/powerpoint/2010/main" val="268131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JEAN-JACQUES ROUSSEAU</a:t>
            </a:r>
          </a:p>
          <a:p>
            <a:pPr marL="0" indent="0" algn="just">
              <a:buNone/>
            </a:pPr>
            <a:r>
              <a:rPr lang="es-CO" sz="2000" dirty="0" smtClean="0">
                <a:latin typeface="Arial" pitchFamily="34" charset="0"/>
                <a:cs typeface="Arial" pitchFamily="34" charset="0"/>
              </a:rPr>
              <a:t>Nació el 28 de junio de 1712 en Ginebra, Suiza, y murió en </a:t>
            </a:r>
            <a:r>
              <a:rPr lang="es-CO" sz="2000" dirty="0" err="1" smtClean="0">
                <a:latin typeface="Arial" pitchFamily="34" charset="0"/>
                <a:cs typeface="Arial" pitchFamily="34" charset="0"/>
              </a:rPr>
              <a:t>Ermenonville</a:t>
            </a:r>
            <a:r>
              <a:rPr lang="es-CO" sz="2000" dirty="0" smtClean="0">
                <a:latin typeface="Arial" pitchFamily="34" charset="0"/>
                <a:cs typeface="Arial" pitchFamily="34" charset="0"/>
              </a:rPr>
              <a:t>, Francia, el 2 de junio de 1778.</a:t>
            </a:r>
          </a:p>
          <a:p>
            <a:pPr marL="0" indent="0" algn="just">
              <a:buNone/>
            </a:pPr>
            <a:r>
              <a:rPr lang="es-CO" sz="2000" dirty="0" smtClean="0">
                <a:latin typeface="Arial" pitchFamily="34" charset="0"/>
                <a:cs typeface="Arial" pitchFamily="34" charset="0"/>
              </a:rPr>
              <a:t>Fue escritor, filósofo, músico, botánico y naturalista franco-helvético.</a:t>
            </a:r>
          </a:p>
          <a:p>
            <a:pPr marL="0" indent="0" algn="just">
              <a:buNone/>
            </a:pPr>
            <a:r>
              <a:rPr lang="es-CO" sz="2000" dirty="0" smtClean="0">
                <a:latin typeface="Arial" pitchFamily="34" charset="0"/>
                <a:cs typeface="Arial" pitchFamily="34" charset="0"/>
              </a:rPr>
              <a:t>Su obra de mayor trascendencia es el “Contrato Social”.</a:t>
            </a:r>
          </a:p>
          <a:p>
            <a:pPr marL="0" indent="0" algn="just">
              <a:buNone/>
            </a:pPr>
            <a:r>
              <a:rPr lang="es-CO" sz="2000" dirty="0" smtClean="0">
                <a:latin typeface="Arial" pitchFamily="34" charset="0"/>
                <a:cs typeface="Arial" pitchFamily="34" charset="0"/>
              </a:rPr>
              <a:t>Para Rousseau el ser humano en su Estado Natural ha nacido libre, sin normas ni reglas, pero no podría conducirse y sobrevivir, puesto que el más fuerte sería el triunfador.</a:t>
            </a:r>
          </a:p>
          <a:p>
            <a:pPr marL="0" indent="0" algn="just">
              <a:buNone/>
            </a:pPr>
            <a:r>
              <a:rPr lang="es-CO" sz="2000" dirty="0" smtClean="0">
                <a:latin typeface="Arial" pitchFamily="34" charset="0"/>
                <a:cs typeface="Arial" pitchFamily="34" charset="0"/>
              </a:rPr>
              <a:t>Entonces, para su mutua protección, las personas están obligadas a asociarse por medio de un </a:t>
            </a:r>
            <a:r>
              <a:rPr lang="es-CO" sz="2000" i="1" dirty="0" smtClean="0">
                <a:latin typeface="Arial" pitchFamily="34" charset="0"/>
                <a:cs typeface="Arial" pitchFamily="34" charset="0"/>
              </a:rPr>
              <a:t>Contrato Social</a:t>
            </a:r>
            <a:r>
              <a:rPr lang="es-CO" sz="2000" dirty="0" smtClean="0">
                <a:latin typeface="Arial" pitchFamily="34" charset="0"/>
                <a:cs typeface="Arial" pitchFamily="34" charset="0"/>
              </a:rPr>
              <a:t> que permitiría a las personas depender de sí mismas y otorgar un poder a un </a:t>
            </a:r>
            <a:r>
              <a:rPr lang="es-CO" sz="2000" i="1" dirty="0" smtClean="0">
                <a:latin typeface="Arial" pitchFamily="34" charset="0"/>
                <a:cs typeface="Arial" pitchFamily="34" charset="0"/>
              </a:rPr>
              <a:t>Estado</a:t>
            </a:r>
            <a:r>
              <a:rPr lang="es-CO" sz="2000" dirty="0" smtClean="0">
                <a:latin typeface="Arial" pitchFamily="34" charset="0"/>
                <a:cs typeface="Arial" pitchFamily="34" charset="0"/>
              </a:rPr>
              <a:t> que se encargue de proteger los derechos de los ciudadanos, teniendo como fin el Bien Común, cumpliendo con la Voluntad General, que es resultado de la formación y conservación del Estado.</a:t>
            </a:r>
            <a:endParaRPr lang="es-CO" sz="2000" i="1" dirty="0" smtClean="0">
              <a:latin typeface="Arial" pitchFamily="34" charset="0"/>
              <a:cs typeface="Arial" pitchFamily="34" charset="0"/>
            </a:endParaRPr>
          </a:p>
        </p:txBody>
      </p:sp>
    </p:spTree>
    <p:extLst>
      <p:ext uri="{BB962C8B-B14F-4D97-AF65-F5344CB8AC3E}">
        <p14:creationId xmlns:p14="http://schemas.microsoft.com/office/powerpoint/2010/main" val="36048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El Derecho está dirigido a realizar la Utilidad Pública.</a:t>
            </a:r>
          </a:p>
          <a:p>
            <a:pPr marL="0" indent="0" algn="just">
              <a:buNone/>
            </a:pPr>
            <a:r>
              <a:rPr lang="es-CO" sz="2000" dirty="0" smtClean="0">
                <a:latin typeface="Arial" pitchFamily="34" charset="0"/>
                <a:cs typeface="Arial" pitchFamily="34" charset="0"/>
              </a:rPr>
              <a:t>El individuo sólo ha cedido parte de su poder.</a:t>
            </a:r>
          </a:p>
          <a:p>
            <a:pPr marL="0" indent="0" algn="just">
              <a:buNone/>
            </a:pPr>
            <a:r>
              <a:rPr lang="es-CO" sz="2000" dirty="0" smtClean="0">
                <a:latin typeface="Arial" pitchFamily="34" charset="0"/>
                <a:cs typeface="Arial" pitchFamily="34" charset="0"/>
              </a:rPr>
              <a:t>El Contrato Social implica la necesidad racional de ordenar jurídicamente a las personas y es la razón de ser del Estado.</a:t>
            </a:r>
          </a:p>
          <a:p>
            <a:pPr marL="0" indent="0" algn="just">
              <a:buNone/>
            </a:pPr>
            <a:r>
              <a:rPr lang="es-CO" sz="2000" dirty="0" smtClean="0">
                <a:latin typeface="Arial" pitchFamily="34" charset="0"/>
                <a:cs typeface="Arial" pitchFamily="34" charset="0"/>
              </a:rPr>
              <a:t>La ley es la expresión de la Voluntad General y no un mandato arbitrario, pues el sometimiento a la ley hace a las personas libres por ser expresión de la voluntad general.</a:t>
            </a:r>
          </a:p>
        </p:txBody>
      </p:sp>
    </p:spTree>
    <p:extLst>
      <p:ext uri="{BB962C8B-B14F-4D97-AF65-F5344CB8AC3E}">
        <p14:creationId xmlns:p14="http://schemas.microsoft.com/office/powerpoint/2010/main" val="355488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IMMANUEL KANT</a:t>
            </a:r>
          </a:p>
          <a:p>
            <a:pPr marL="0" indent="0" algn="just">
              <a:buNone/>
            </a:pPr>
            <a:r>
              <a:rPr lang="es-CO" sz="2000" dirty="0" smtClean="0">
                <a:latin typeface="Arial" pitchFamily="34" charset="0"/>
                <a:cs typeface="Arial" pitchFamily="34" charset="0"/>
              </a:rPr>
              <a:t>Nació en </a:t>
            </a:r>
            <a:r>
              <a:rPr lang="es-CO" sz="2000" dirty="0" err="1" smtClean="0">
                <a:latin typeface="Arial" pitchFamily="34" charset="0"/>
                <a:cs typeface="Arial" pitchFamily="34" charset="0"/>
              </a:rPr>
              <a:t>Königsberg</a:t>
            </a:r>
            <a:r>
              <a:rPr lang="es-CO" sz="2000" dirty="0" smtClean="0">
                <a:latin typeface="Arial" pitchFamily="34" charset="0"/>
                <a:cs typeface="Arial" pitchFamily="34" charset="0"/>
              </a:rPr>
              <a:t>, Prusia, el 22 de abril de 1724, y murió en </a:t>
            </a:r>
            <a:r>
              <a:rPr lang="es-CO" sz="2000" dirty="0" err="1" smtClean="0">
                <a:latin typeface="Arial" pitchFamily="34" charset="0"/>
                <a:cs typeface="Arial" pitchFamily="34" charset="0"/>
              </a:rPr>
              <a:t>Königsberg</a:t>
            </a:r>
            <a:r>
              <a:rPr lang="es-CO" sz="2000" dirty="0" smtClean="0">
                <a:latin typeface="Arial" pitchFamily="34" charset="0"/>
                <a:cs typeface="Arial" pitchFamily="34" charset="0"/>
              </a:rPr>
              <a:t>, el 12 de febrero de 1804.</a:t>
            </a:r>
          </a:p>
          <a:p>
            <a:pPr marL="0" indent="0" algn="just">
              <a:buNone/>
            </a:pPr>
            <a:r>
              <a:rPr lang="es-CO" sz="2000" dirty="0" smtClean="0">
                <a:latin typeface="Arial" pitchFamily="34" charset="0"/>
                <a:cs typeface="Arial" pitchFamily="34" charset="0"/>
              </a:rPr>
              <a:t>Fue un filósofo prusiano de la ilustración, el más </a:t>
            </a:r>
            <a:r>
              <a:rPr lang="es-CO" sz="2000" dirty="0">
                <a:latin typeface="Arial" pitchFamily="34" charset="0"/>
                <a:cs typeface="Arial" pitchFamily="34" charset="0"/>
              </a:rPr>
              <a:t>importante representante </a:t>
            </a:r>
            <a:r>
              <a:rPr lang="es-CO" sz="2000" dirty="0" smtClean="0">
                <a:latin typeface="Arial" pitchFamily="34" charset="0"/>
                <a:cs typeface="Arial" pitchFamily="34" charset="0"/>
              </a:rPr>
              <a:t>del criticismo</a:t>
            </a:r>
            <a:r>
              <a:rPr lang="es-CO" sz="2000" dirty="0">
                <a:latin typeface="Arial" pitchFamily="34" charset="0"/>
                <a:cs typeface="Arial" pitchFamily="34" charset="0"/>
              </a:rPr>
              <a:t> y precursor </a:t>
            </a:r>
            <a:r>
              <a:rPr lang="es-CO" sz="2000" dirty="0" smtClean="0">
                <a:latin typeface="Arial" pitchFamily="34" charset="0"/>
                <a:cs typeface="Arial" pitchFamily="34" charset="0"/>
              </a:rPr>
              <a:t>del idealismo alemán.</a:t>
            </a:r>
            <a:r>
              <a:rPr lang="es-CO" sz="2000" dirty="0">
                <a:latin typeface="Arial" pitchFamily="34" charset="0"/>
                <a:cs typeface="Arial" pitchFamily="34" charset="0"/>
              </a:rPr>
              <a:t> </a:t>
            </a:r>
            <a:r>
              <a:rPr lang="es-CO" sz="2000" dirty="0" smtClean="0">
                <a:latin typeface="Arial" pitchFamily="34" charset="0"/>
                <a:cs typeface="Arial" pitchFamily="34" charset="0"/>
              </a:rPr>
              <a:t>Está </a:t>
            </a:r>
            <a:r>
              <a:rPr lang="es-CO" sz="2000" dirty="0">
                <a:latin typeface="Arial" pitchFamily="34" charset="0"/>
                <a:cs typeface="Arial" pitchFamily="34" charset="0"/>
              </a:rPr>
              <a:t>considerado como uno de los pensadores más influyentes de la </a:t>
            </a:r>
            <a:r>
              <a:rPr lang="es-CO" sz="2000" dirty="0" smtClean="0">
                <a:latin typeface="Arial" pitchFamily="34" charset="0"/>
                <a:cs typeface="Arial" pitchFamily="34" charset="0"/>
              </a:rPr>
              <a:t>filosofía </a:t>
            </a:r>
            <a:r>
              <a:rPr lang="es-CO" sz="2000" dirty="0">
                <a:latin typeface="Arial" pitchFamily="34" charset="0"/>
                <a:cs typeface="Arial" pitchFamily="34" charset="0"/>
              </a:rPr>
              <a:t>universal</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Kant distingue dos mundos:</a:t>
            </a:r>
          </a:p>
          <a:p>
            <a:pPr marL="0" indent="0" algn="just">
              <a:buNone/>
            </a:pPr>
            <a:r>
              <a:rPr lang="es-CO" sz="2000" dirty="0" smtClean="0">
                <a:latin typeface="Arial" pitchFamily="34" charset="0"/>
                <a:cs typeface="Arial" pitchFamily="34" charset="0"/>
              </a:rPr>
              <a:t>El mundo de la naturaleza sujeto a leyes naturales y que da lugar a la razón teórica, y</a:t>
            </a:r>
          </a:p>
          <a:p>
            <a:pPr marL="0" indent="0" algn="just">
              <a:buNone/>
            </a:pPr>
            <a:r>
              <a:rPr lang="es-CO" sz="2000" dirty="0" smtClean="0">
                <a:latin typeface="Arial" pitchFamily="34" charset="0"/>
                <a:cs typeface="Arial" pitchFamily="34" charset="0"/>
              </a:rPr>
              <a:t>El mundo de la libertad determinado por la autonomía de la voluntad humana, que conduce al deber ser de la razón práctica.</a:t>
            </a:r>
          </a:p>
        </p:txBody>
      </p:sp>
    </p:spTree>
    <p:extLst>
      <p:ext uri="{BB962C8B-B14F-4D97-AF65-F5344CB8AC3E}">
        <p14:creationId xmlns:p14="http://schemas.microsoft.com/office/powerpoint/2010/main" val="355488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“El hombre es un animal que necesita de la existencia de un gobernante cuando vive entre sus semejantes, pues, por regla general hace mal uso de su libertad; no obstante que como ente racional desea una ley que fije los límites necesarios de la libertad, su naturaleza empírica semejante a su naturaleza animal le inclina a sustraerse siempre que puede a esas limitaciones. De ahí que necesite un gobernante que rompa su voluntad empírica y le fuerce a obedecer a una voluntad universal, haciendo así posible la libertad de todos”</a:t>
            </a:r>
          </a:p>
          <a:p>
            <a:pPr marL="0" indent="0" algn="just">
              <a:buNone/>
            </a:pPr>
            <a:r>
              <a:rPr lang="es-CO" sz="2000" dirty="0" smtClean="0">
                <a:latin typeface="Arial" pitchFamily="34" charset="0"/>
                <a:cs typeface="Arial" pitchFamily="34" charset="0"/>
              </a:rPr>
              <a:t>Kant sostiene que la definición de derecho no debe formularse partiendo de la base empírica, sino solamente desde la razón.</a:t>
            </a:r>
          </a:p>
          <a:p>
            <a:pPr marL="0" indent="0" algn="just">
              <a:buNone/>
            </a:pPr>
            <a:r>
              <a:rPr lang="es-CO" sz="2000" dirty="0" smtClean="0">
                <a:latin typeface="Arial" pitchFamily="34" charset="0"/>
                <a:cs typeface="Arial" pitchFamily="34" charset="0"/>
              </a:rPr>
              <a:t>El Derecho prescribe el modo en que una acción debe ser realizada siempre hacia la justicia, siendo esta a su turno un ideal del Derecho que remite a la libertad.</a:t>
            </a:r>
          </a:p>
        </p:txBody>
      </p:sp>
    </p:spTree>
    <p:extLst>
      <p:ext uri="{BB962C8B-B14F-4D97-AF65-F5344CB8AC3E}">
        <p14:creationId xmlns:p14="http://schemas.microsoft.com/office/powerpoint/2010/main" val="216697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Un ideal jurídico es entonces, la Libertad.</a:t>
            </a:r>
          </a:p>
          <a:p>
            <a:pPr marL="0" indent="0" algn="just">
              <a:buNone/>
            </a:pPr>
            <a:r>
              <a:rPr lang="es-CO" sz="2000" dirty="0" smtClean="0">
                <a:latin typeface="Arial" pitchFamily="34" charset="0"/>
                <a:cs typeface="Arial" pitchFamily="34" charset="0"/>
              </a:rPr>
              <a:t>Por lo tanto, el Derecho es un instrumento de la razón para realizar la coordinación de las libertades de los individuos, coordinación que se realiza en el Estado.</a:t>
            </a:r>
          </a:p>
          <a:p>
            <a:pPr marL="0" indent="0" algn="just">
              <a:buNone/>
            </a:pPr>
            <a:r>
              <a:rPr lang="es-CO" sz="2000" dirty="0" smtClean="0">
                <a:latin typeface="Arial" pitchFamily="34" charset="0"/>
                <a:cs typeface="Arial" pitchFamily="34" charset="0"/>
              </a:rPr>
              <a:t>El Derecho como organización jurídica de la sociedad, es un deber moral.</a:t>
            </a:r>
          </a:p>
        </p:txBody>
      </p:sp>
    </p:spTree>
    <p:extLst>
      <p:ext uri="{BB962C8B-B14F-4D97-AF65-F5344CB8AC3E}">
        <p14:creationId xmlns:p14="http://schemas.microsoft.com/office/powerpoint/2010/main" val="220063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itchFamily="34" charset="0"/>
                <a:cs typeface="Arial" pitchFamily="34" charset="0"/>
              </a:rPr>
              <a:t>Tiene que haber un fin último, </a:t>
            </a:r>
            <a:r>
              <a:rPr lang="es-CO" sz="2000" dirty="0" smtClean="0">
                <a:latin typeface="Arial" pitchFamily="34" charset="0"/>
                <a:cs typeface="Arial" pitchFamily="34" charset="0"/>
              </a:rPr>
              <a:t>que </a:t>
            </a:r>
            <a:r>
              <a:rPr lang="es-CO" sz="2000" dirty="0">
                <a:latin typeface="Arial" pitchFamily="34" charset="0"/>
                <a:cs typeface="Arial" pitchFamily="34" charset="0"/>
              </a:rPr>
              <a:t>sea el fundamento de todos los demás. Si esto no </a:t>
            </a:r>
            <a:r>
              <a:rPr lang="es-CO" sz="2000" dirty="0" smtClean="0">
                <a:latin typeface="Arial" pitchFamily="34" charset="0"/>
                <a:cs typeface="Arial" pitchFamily="34" charset="0"/>
              </a:rPr>
              <a:t>sucede, entonces </a:t>
            </a:r>
            <a:r>
              <a:rPr lang="es-CO" sz="2000" dirty="0">
                <a:latin typeface="Arial" pitchFamily="34" charset="0"/>
                <a:cs typeface="Arial" pitchFamily="34" charset="0"/>
              </a:rPr>
              <a:t>los fines siempre </a:t>
            </a:r>
            <a:r>
              <a:rPr lang="es-CO" sz="2000" dirty="0" smtClean="0">
                <a:latin typeface="Arial" pitchFamily="34" charset="0"/>
                <a:cs typeface="Arial" pitchFamily="34" charset="0"/>
              </a:rPr>
              <a:t>serían medios </a:t>
            </a:r>
            <a:r>
              <a:rPr lang="es-CO" sz="2000" dirty="0">
                <a:latin typeface="Arial" pitchFamily="34" charset="0"/>
                <a:cs typeface="Arial" pitchFamily="34" charset="0"/>
              </a:rPr>
              <a:t>para otros fines, y así hasta el infinito, </a:t>
            </a:r>
            <a:r>
              <a:rPr lang="es-CO" sz="2000" dirty="0" smtClean="0">
                <a:latin typeface="Arial" pitchFamily="34" charset="0"/>
                <a:cs typeface="Arial" pitchFamily="34" charset="0"/>
              </a:rPr>
              <a:t>por lo tanto, nos </a:t>
            </a:r>
            <a:r>
              <a:rPr lang="es-CO" sz="2000" dirty="0">
                <a:latin typeface="Arial" pitchFamily="34" charset="0"/>
                <a:cs typeface="Arial" pitchFamily="34" charset="0"/>
              </a:rPr>
              <a:t>encontraríamos con la paradoja de que los fines son fines de </a:t>
            </a:r>
            <a:r>
              <a:rPr lang="es-CO" sz="2000" dirty="0" smtClean="0">
                <a:latin typeface="Arial" pitchFamily="34" charset="0"/>
                <a:cs typeface="Arial" pitchFamily="34" charset="0"/>
              </a:rPr>
              <a:t>nada.</a:t>
            </a:r>
          </a:p>
          <a:p>
            <a:pPr marL="0" indent="0" algn="just">
              <a:buNone/>
            </a:pPr>
            <a:r>
              <a:rPr lang="es-CO" sz="2000" dirty="0">
                <a:latin typeface="Arial" pitchFamily="34" charset="0"/>
                <a:cs typeface="Arial" pitchFamily="34" charset="0"/>
              </a:rPr>
              <a:t>Y como, de </a:t>
            </a:r>
            <a:r>
              <a:rPr lang="es-CO" sz="2000" dirty="0" smtClean="0">
                <a:latin typeface="Arial" pitchFamily="34" charset="0"/>
                <a:cs typeface="Arial" pitchFamily="34" charset="0"/>
              </a:rPr>
              <a:t>hecho </a:t>
            </a:r>
            <a:r>
              <a:rPr lang="es-CO" sz="2000" dirty="0">
                <a:latin typeface="Arial" pitchFamily="34" charset="0"/>
                <a:cs typeface="Arial" pitchFamily="34" charset="0"/>
              </a:rPr>
              <a:t>hay fines, por lo </a:t>
            </a:r>
            <a:r>
              <a:rPr lang="es-CO" sz="2000" dirty="0" smtClean="0">
                <a:latin typeface="Arial" pitchFamily="34" charset="0"/>
                <a:cs typeface="Arial" pitchFamily="34" charset="0"/>
              </a:rPr>
              <a:t>tanto </a:t>
            </a:r>
            <a:r>
              <a:rPr lang="es-CO" sz="2000" dirty="0">
                <a:latin typeface="Arial" pitchFamily="34" charset="0"/>
                <a:cs typeface="Arial" pitchFamily="34" charset="0"/>
              </a:rPr>
              <a:t>debe haber uno que sea fin en sí mismo y no sea medio para ningún otro</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Este fin último o bien </a:t>
            </a:r>
            <a:r>
              <a:rPr lang="es-CO" sz="2000" dirty="0" smtClean="0">
                <a:latin typeface="Arial" pitchFamily="34" charset="0"/>
                <a:cs typeface="Arial" pitchFamily="34" charset="0"/>
              </a:rPr>
              <a:t>en Aristóteles es </a:t>
            </a:r>
            <a:r>
              <a:rPr lang="es-CO" sz="2000" b="1" dirty="0">
                <a:latin typeface="Arial" pitchFamily="34" charset="0"/>
                <a:cs typeface="Arial" pitchFamily="34" charset="0"/>
              </a:rPr>
              <a:t>"la felicidad"</a:t>
            </a:r>
            <a:r>
              <a:rPr lang="es-CO" sz="2000" dirty="0">
                <a:latin typeface="Arial" pitchFamily="34" charset="0"/>
                <a:cs typeface="Arial" pitchFamily="34" charset="0"/>
              </a:rPr>
              <a:t> </a:t>
            </a:r>
            <a:r>
              <a:rPr lang="es-CO" sz="2000" b="1" dirty="0">
                <a:latin typeface="Arial" pitchFamily="34" charset="0"/>
                <a:cs typeface="Arial" pitchFamily="34" charset="0"/>
              </a:rPr>
              <a:t>(</a:t>
            </a:r>
            <a:r>
              <a:rPr lang="es-CO" sz="2000" b="1" i="1" dirty="0" err="1">
                <a:latin typeface="Arial" pitchFamily="34" charset="0"/>
                <a:cs typeface="Arial" pitchFamily="34" charset="0"/>
              </a:rPr>
              <a:t>eudaimonía</a:t>
            </a:r>
            <a:r>
              <a:rPr lang="es-CO" sz="2000" dirty="0">
                <a:latin typeface="Arial" pitchFamily="34" charset="0"/>
                <a:cs typeface="Arial" pitchFamily="34" charset="0"/>
              </a:rPr>
              <a:t>), y por eso, se dice que la ética aristotélica es </a:t>
            </a:r>
            <a:r>
              <a:rPr lang="es-CO" sz="2000" b="1" dirty="0" err="1">
                <a:latin typeface="Arial" pitchFamily="34" charset="0"/>
                <a:cs typeface="Arial" pitchFamily="34" charset="0"/>
              </a:rPr>
              <a:t>eudemonista</a:t>
            </a:r>
            <a:r>
              <a:rPr lang="es-CO" sz="2000" dirty="0">
                <a:latin typeface="Arial" pitchFamily="34" charset="0"/>
                <a:cs typeface="Arial" pitchFamily="34" charset="0"/>
              </a:rPr>
              <a:t>, porque considera que </a:t>
            </a:r>
            <a:r>
              <a:rPr lang="es-CO" sz="2000" b="1" dirty="0">
                <a:latin typeface="Arial" pitchFamily="34" charset="0"/>
                <a:cs typeface="Arial" pitchFamily="34" charset="0"/>
              </a:rPr>
              <a:t>el fin (bien) último que persigue el </a:t>
            </a:r>
            <a:r>
              <a:rPr lang="es-CO" sz="2000" b="1" dirty="0" smtClean="0">
                <a:latin typeface="Arial" pitchFamily="34" charset="0"/>
                <a:cs typeface="Arial" pitchFamily="34" charset="0"/>
              </a:rPr>
              <a:t>ser humano </a:t>
            </a:r>
            <a:r>
              <a:rPr lang="es-CO" sz="2000" b="1" dirty="0">
                <a:latin typeface="Arial" pitchFamily="34" charset="0"/>
                <a:cs typeface="Arial" pitchFamily="34" charset="0"/>
              </a:rPr>
              <a:t>es la felicidad</a:t>
            </a:r>
            <a:r>
              <a:rPr lang="es-CO" sz="2000" b="1" dirty="0" smtClean="0">
                <a:latin typeface="Arial" pitchFamily="34" charset="0"/>
                <a:cs typeface="Arial" pitchFamily="34" charset="0"/>
              </a:rPr>
              <a:t>.</a:t>
            </a:r>
            <a:endParaRPr lang="es-CO" sz="2000" dirty="0" smtClean="0">
              <a:latin typeface="Arial" pitchFamily="34" charset="0"/>
              <a:cs typeface="Arial" pitchFamily="34" charset="0"/>
            </a:endParaRPr>
          </a:p>
          <a:p>
            <a:pPr marL="0" indent="0" algn="just">
              <a:buNone/>
            </a:pPr>
            <a:r>
              <a:rPr lang="es-CO" sz="2000" dirty="0" smtClean="0">
                <a:latin typeface="Arial" pitchFamily="34" charset="0"/>
                <a:cs typeface="Arial" pitchFamily="34" charset="0"/>
              </a:rPr>
              <a:t>Pero ¿Qué es la felicidad? Para </a:t>
            </a:r>
            <a:r>
              <a:rPr lang="es-CO" sz="2000" dirty="0">
                <a:latin typeface="Arial" pitchFamily="34" charset="0"/>
                <a:cs typeface="Arial" pitchFamily="34" charset="0"/>
              </a:rPr>
              <a:t>unos, la felicidad se alcanza con </a:t>
            </a:r>
            <a:r>
              <a:rPr lang="es-CO" sz="2000" b="1" dirty="0">
                <a:latin typeface="Arial" pitchFamily="34" charset="0"/>
                <a:cs typeface="Arial" pitchFamily="34" charset="0"/>
              </a:rPr>
              <a:t>riquezas</a:t>
            </a:r>
            <a:r>
              <a:rPr lang="es-CO" sz="2000" dirty="0">
                <a:latin typeface="Arial" pitchFamily="34" charset="0"/>
                <a:cs typeface="Arial" pitchFamily="34" charset="0"/>
              </a:rPr>
              <a:t>; para otros </a:t>
            </a:r>
            <a:r>
              <a:rPr lang="es-CO" sz="2000" dirty="0" smtClean="0">
                <a:latin typeface="Arial" pitchFamily="34" charset="0"/>
                <a:cs typeface="Arial" pitchFamily="34" charset="0"/>
              </a:rPr>
              <a:t>con el poder o con </a:t>
            </a:r>
            <a:r>
              <a:rPr lang="es-CO" sz="2000" b="1" dirty="0">
                <a:latin typeface="Arial" pitchFamily="34" charset="0"/>
                <a:cs typeface="Arial" pitchFamily="34" charset="0"/>
              </a:rPr>
              <a:t>honores</a:t>
            </a:r>
            <a:r>
              <a:rPr lang="es-CO" sz="2000" dirty="0">
                <a:latin typeface="Arial" pitchFamily="34" charset="0"/>
                <a:cs typeface="Arial" pitchFamily="34" charset="0"/>
              </a:rPr>
              <a:t> y </a:t>
            </a:r>
            <a:r>
              <a:rPr lang="es-CO" sz="2000" b="1" dirty="0">
                <a:latin typeface="Arial" pitchFamily="34" charset="0"/>
                <a:cs typeface="Arial" pitchFamily="34" charset="0"/>
              </a:rPr>
              <a:t>fama</a:t>
            </a:r>
            <a:r>
              <a:rPr lang="es-CO" sz="2000" dirty="0">
                <a:latin typeface="Arial" pitchFamily="34" charset="0"/>
                <a:cs typeface="Arial" pitchFamily="34" charset="0"/>
              </a:rPr>
              <a:t>; otros muchos creen obtenerla a través del </a:t>
            </a:r>
            <a:r>
              <a:rPr lang="es-CO" sz="2000" b="1" dirty="0">
                <a:latin typeface="Arial" pitchFamily="34" charset="0"/>
                <a:cs typeface="Arial" pitchFamily="34" charset="0"/>
              </a:rPr>
              <a:t>placer</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(Ver el elogio de la dificultad de Estanislao Zuleta)</a:t>
            </a: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185988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FEDERICO CARLOS VON SAVIGNY</a:t>
            </a:r>
          </a:p>
          <a:p>
            <a:pPr marL="0" indent="0" algn="just">
              <a:buNone/>
            </a:pPr>
            <a:r>
              <a:rPr lang="es-CO" sz="2000" dirty="0" smtClean="0">
                <a:latin typeface="Arial" pitchFamily="34" charset="0"/>
                <a:cs typeface="Arial" pitchFamily="34" charset="0"/>
              </a:rPr>
              <a:t>Nació en Fráncfort del Meno, el 21 de febrero de 1779, murió en Berlín el 25 de octubre de 1861.</a:t>
            </a:r>
          </a:p>
          <a:p>
            <a:pPr marL="0" indent="0" algn="just">
              <a:buNone/>
            </a:pPr>
            <a:r>
              <a:rPr lang="es-CO" sz="2000" dirty="0" smtClean="0">
                <a:latin typeface="Arial" pitchFamily="34" charset="0"/>
                <a:cs typeface="Arial" pitchFamily="34" charset="0"/>
              </a:rPr>
              <a:t>Fue </a:t>
            </a:r>
            <a:r>
              <a:rPr lang="es-CO" sz="2000" dirty="0">
                <a:latin typeface="Arial" pitchFamily="34" charset="0"/>
                <a:cs typeface="Arial" pitchFamily="34" charset="0"/>
              </a:rPr>
              <a:t>un </a:t>
            </a:r>
            <a:r>
              <a:rPr lang="es-CO" sz="2000" dirty="0" smtClean="0">
                <a:latin typeface="Arial" pitchFamily="34" charset="0"/>
                <a:cs typeface="Arial" pitchFamily="34" charset="0"/>
              </a:rPr>
              <a:t>jurista alemán, fundador </a:t>
            </a:r>
            <a:r>
              <a:rPr lang="es-CO" sz="2000" dirty="0">
                <a:latin typeface="Arial" pitchFamily="34" charset="0"/>
                <a:cs typeface="Arial" pitchFamily="34" charset="0"/>
              </a:rPr>
              <a:t>de </a:t>
            </a:r>
            <a:r>
              <a:rPr lang="es-CO" sz="2000" dirty="0" smtClean="0">
                <a:latin typeface="Arial" pitchFamily="34" charset="0"/>
                <a:cs typeface="Arial" pitchFamily="34" charset="0"/>
              </a:rPr>
              <a:t>la escuela histórica del derecho alemana.</a:t>
            </a:r>
          </a:p>
          <a:p>
            <a:pPr marL="0" indent="0" algn="just">
              <a:buNone/>
            </a:pPr>
            <a:r>
              <a:rPr lang="es-CO" sz="2000" dirty="0">
                <a:latin typeface="Arial" pitchFamily="34" charset="0"/>
                <a:cs typeface="Arial" pitchFamily="34" charset="0"/>
              </a:rPr>
              <a:t>El derecho común no se consagró oficialmente en país alguno, sino que representó una amplia colección de material jurídico reconocido por los autores medievales como la gran fuente de conocimiento, sirviendo de respaldo a las decisiones judiciales, lo cual se aplicó hasta el siglo XVIII</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Hacia 1.700 se inició en Europa un nuevo capítulo de corrientes jurídicas con el Derecho Natural o </a:t>
            </a:r>
            <a:r>
              <a:rPr lang="es-CO" sz="2000" i="1" dirty="0" err="1">
                <a:latin typeface="Arial" pitchFamily="34" charset="0"/>
                <a:cs typeface="Arial" pitchFamily="34" charset="0"/>
              </a:rPr>
              <a:t>ius</a:t>
            </a:r>
            <a:r>
              <a:rPr lang="es-CO" sz="2000" i="1" dirty="0">
                <a:latin typeface="Arial" pitchFamily="34" charset="0"/>
                <a:cs typeface="Arial" pitchFamily="34" charset="0"/>
              </a:rPr>
              <a:t> naturalismo</a:t>
            </a:r>
            <a:r>
              <a:rPr lang="es-CO" sz="2000" dirty="0">
                <a:latin typeface="Arial" pitchFamily="34" charset="0"/>
                <a:cs typeface="Arial" pitchFamily="34" charset="0"/>
              </a:rPr>
              <a:t>.</a:t>
            </a:r>
          </a:p>
          <a:p>
            <a:pPr marL="0" indent="0" algn="just">
              <a:buNone/>
            </a:pP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322603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itchFamily="34" charset="0"/>
                <a:cs typeface="Arial" pitchFamily="34" charset="0"/>
              </a:rPr>
              <a:t>Antes, en el siglo XVI, en Alemania, Hugo </a:t>
            </a:r>
            <a:r>
              <a:rPr lang="es-CO" sz="2000" dirty="0" err="1">
                <a:latin typeface="Arial" pitchFamily="34" charset="0"/>
                <a:cs typeface="Arial" pitchFamily="34" charset="0"/>
              </a:rPr>
              <a:t>Doneau</a:t>
            </a:r>
            <a:r>
              <a:rPr lang="es-CO" sz="2000" dirty="0">
                <a:latin typeface="Arial" pitchFamily="34" charset="0"/>
                <a:cs typeface="Arial" pitchFamily="34" charset="0"/>
              </a:rPr>
              <a:t> fundó la Escuela Dogmática, cuyo propósito fue sistematizar el derecho romano, constituyéndose así en un antecedente a </a:t>
            </a:r>
            <a:r>
              <a:rPr lang="es-CO" sz="2000" dirty="0" err="1">
                <a:latin typeface="Arial" pitchFamily="34" charset="0"/>
                <a:cs typeface="Arial" pitchFamily="34" charset="0"/>
              </a:rPr>
              <a:t>Savigny</a:t>
            </a:r>
            <a:r>
              <a:rPr lang="es-CO" sz="2000" dirty="0">
                <a:latin typeface="Arial" pitchFamily="34" charset="0"/>
                <a:cs typeface="Arial" pitchFamily="34" charset="0"/>
              </a:rPr>
              <a:t> y su escuela</a:t>
            </a:r>
            <a:r>
              <a:rPr lang="es-CO" sz="2000" dirty="0" smtClean="0">
                <a:latin typeface="Arial" pitchFamily="34" charset="0"/>
                <a:cs typeface="Arial" pitchFamily="34" charset="0"/>
              </a:rPr>
              <a:t>.</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288178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KARL MARX</a:t>
            </a:r>
          </a:p>
          <a:p>
            <a:pPr marL="0" indent="0" algn="just">
              <a:buNone/>
            </a:pPr>
            <a:r>
              <a:rPr lang="es-CO" sz="2000" dirty="0" smtClean="0">
                <a:latin typeface="Arial" pitchFamily="34" charset="0"/>
                <a:cs typeface="Arial" pitchFamily="34" charset="0"/>
              </a:rPr>
              <a:t>Nació en Tréveris, reino de Prusia, el 5 de mayo de 1818, murió en Londres, reino Unido el 14 de marzo de 1883.</a:t>
            </a:r>
          </a:p>
          <a:p>
            <a:pPr marL="0" indent="0" algn="just">
              <a:buNone/>
            </a:pPr>
            <a:r>
              <a:rPr lang="es-CO" sz="2000" dirty="0">
                <a:latin typeface="Arial" pitchFamily="34" charset="0"/>
                <a:cs typeface="Arial" pitchFamily="34" charset="0"/>
              </a:rPr>
              <a:t>Las teorías de Marx sobre la sociedad, la economía y la política, que se conocen colectivamente como el marxismo, sostienen que todas las sociedades avanzan a través de </a:t>
            </a:r>
            <a:r>
              <a:rPr lang="es-CO" sz="2000" dirty="0" smtClean="0">
                <a:latin typeface="Arial" pitchFamily="34" charset="0"/>
                <a:cs typeface="Arial" pitchFamily="34" charset="0"/>
              </a:rPr>
              <a:t>la dialéctica de la lucha de clases.</a:t>
            </a:r>
          </a:p>
          <a:p>
            <a:pPr marL="0" indent="0" algn="just">
              <a:buNone/>
            </a:pPr>
            <a:r>
              <a:rPr lang="es-CO" sz="2000" dirty="0" smtClean="0">
                <a:latin typeface="Arial" pitchFamily="34" charset="0"/>
                <a:cs typeface="Arial" pitchFamily="34" charset="0"/>
              </a:rPr>
              <a:t>Fue </a:t>
            </a:r>
            <a:r>
              <a:rPr lang="es-CO" sz="2000" dirty="0">
                <a:latin typeface="Arial" pitchFamily="34" charset="0"/>
                <a:cs typeface="Arial" pitchFamily="34" charset="0"/>
              </a:rPr>
              <a:t>muy crítico de la forma socioeconómica vigente de la sociedad, </a:t>
            </a:r>
            <a:r>
              <a:rPr lang="es-CO" sz="2000" dirty="0" smtClean="0">
                <a:latin typeface="Arial" pitchFamily="34" charset="0"/>
                <a:cs typeface="Arial" pitchFamily="34" charset="0"/>
              </a:rPr>
              <a:t>el capitalismo, </a:t>
            </a:r>
            <a:r>
              <a:rPr lang="es-CO" sz="2000" dirty="0">
                <a:latin typeface="Arial" pitchFamily="34" charset="0"/>
                <a:cs typeface="Arial" pitchFamily="34" charset="0"/>
              </a:rPr>
              <a:t>al que llamó la "dictadura de la burguesía", afirmando que se llevaba a cabo por las acaudaladas clases dueñas de los medios de producción, para su propio </a:t>
            </a:r>
            <a:r>
              <a:rPr lang="es-CO" sz="2000" dirty="0" smtClean="0">
                <a:latin typeface="Arial" pitchFamily="34" charset="0"/>
                <a:cs typeface="Arial" pitchFamily="34" charset="0"/>
              </a:rPr>
              <a:t>beneficio.</a:t>
            </a:r>
          </a:p>
          <a:p>
            <a:pPr marL="0" indent="0" algn="just">
              <a:buNone/>
            </a:pPr>
            <a:r>
              <a:rPr lang="es-CO" sz="2000" dirty="0" smtClean="0">
                <a:latin typeface="Arial" pitchFamily="34" charset="0"/>
                <a:cs typeface="Arial" pitchFamily="34" charset="0"/>
              </a:rPr>
              <a:t>Teorizó </a:t>
            </a:r>
            <a:r>
              <a:rPr lang="es-CO" sz="2000" dirty="0">
                <a:latin typeface="Arial" pitchFamily="34" charset="0"/>
                <a:cs typeface="Arial" pitchFamily="34" charset="0"/>
              </a:rPr>
              <a:t>que, como los anteriores sistemas socioeconómicos, inevitablemente se producirían tensiones internas, </a:t>
            </a:r>
            <a:r>
              <a:rPr lang="es-CO" sz="2000" dirty="0" smtClean="0">
                <a:latin typeface="Arial" pitchFamily="34" charset="0"/>
                <a:cs typeface="Arial" pitchFamily="34" charset="0"/>
              </a:rPr>
              <a:t>generadas </a:t>
            </a:r>
            <a:r>
              <a:rPr lang="es-CO" sz="2000" dirty="0">
                <a:latin typeface="Arial" pitchFamily="34" charset="0"/>
                <a:cs typeface="Arial" pitchFamily="34" charset="0"/>
              </a:rPr>
              <a:t>por las leyes dialécticas, que lo llevarían a su reemplazo por un nuevo sistema a cargo de una nueva clase social, </a:t>
            </a:r>
            <a:r>
              <a:rPr lang="es-CO" sz="2000" dirty="0" smtClean="0">
                <a:latin typeface="Arial" pitchFamily="34" charset="0"/>
                <a:cs typeface="Arial" pitchFamily="34" charset="0"/>
              </a:rPr>
              <a:t>el proletariado.</a:t>
            </a:r>
          </a:p>
        </p:txBody>
      </p:sp>
    </p:spTree>
    <p:extLst>
      <p:ext uri="{BB962C8B-B14F-4D97-AF65-F5344CB8AC3E}">
        <p14:creationId xmlns:p14="http://schemas.microsoft.com/office/powerpoint/2010/main" val="189876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Marx sostuvo </a:t>
            </a:r>
            <a:r>
              <a:rPr lang="es-CO" sz="2000" dirty="0">
                <a:latin typeface="Arial" pitchFamily="34" charset="0"/>
                <a:cs typeface="Arial" pitchFamily="34" charset="0"/>
              </a:rPr>
              <a:t>que la sociedad bajo el socialismo, sería regida por la clase obrera en lo que llamó </a:t>
            </a:r>
            <a:r>
              <a:rPr lang="es-CO" sz="2000" dirty="0" smtClean="0">
                <a:latin typeface="Arial" pitchFamily="34" charset="0"/>
                <a:cs typeface="Arial" pitchFamily="34" charset="0"/>
              </a:rPr>
              <a:t>la “Dictadura del Proletariado”, también se la conoce como </a:t>
            </a:r>
            <a:r>
              <a:rPr lang="es-CO" sz="2000" dirty="0">
                <a:latin typeface="Arial" pitchFamily="34" charset="0"/>
                <a:cs typeface="Arial" pitchFamily="34" charset="0"/>
              </a:rPr>
              <a:t>el "Estado obrero" o "democracia obrera</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Creía </a:t>
            </a:r>
            <a:r>
              <a:rPr lang="es-CO" sz="2000" dirty="0">
                <a:latin typeface="Arial" pitchFamily="34" charset="0"/>
                <a:cs typeface="Arial" pitchFamily="34" charset="0"/>
              </a:rPr>
              <a:t>que el socialismo sería, a su vez, eventualmente reemplazado por </a:t>
            </a:r>
            <a:r>
              <a:rPr lang="es-CO" sz="2000" dirty="0" smtClean="0">
                <a:latin typeface="Arial" pitchFamily="34" charset="0"/>
                <a:cs typeface="Arial" pitchFamily="34" charset="0"/>
              </a:rPr>
              <a:t>una sociedad sin Estado y </a:t>
            </a:r>
            <a:r>
              <a:rPr lang="es-CO" sz="2000" dirty="0">
                <a:latin typeface="Arial" pitchFamily="34" charset="0"/>
                <a:cs typeface="Arial" pitchFamily="34" charset="0"/>
              </a:rPr>
              <a:t>sin clases </a:t>
            </a:r>
            <a:r>
              <a:rPr lang="es-CO" sz="2000" dirty="0" smtClean="0">
                <a:latin typeface="Arial" pitchFamily="34" charset="0"/>
                <a:cs typeface="Arial" pitchFamily="34" charset="0"/>
              </a:rPr>
              <a:t>sociales, etapa llamada </a:t>
            </a:r>
            <a:r>
              <a:rPr lang="es-CO" sz="2000" dirty="0">
                <a:latin typeface="Arial" pitchFamily="34" charset="0"/>
                <a:cs typeface="Arial" pitchFamily="34" charset="0"/>
              </a:rPr>
              <a:t>comunismo </a:t>
            </a:r>
            <a:r>
              <a:rPr lang="es-CO" sz="2000" dirty="0" smtClean="0">
                <a:latin typeface="Arial" pitchFamily="34" charset="0"/>
                <a:cs typeface="Arial" pitchFamily="34" charset="0"/>
              </a:rPr>
              <a:t>puro.</a:t>
            </a:r>
          </a:p>
          <a:p>
            <a:pPr marL="0" indent="0" algn="just">
              <a:buNone/>
            </a:pPr>
            <a:r>
              <a:rPr lang="es-CO" sz="2000" dirty="0" smtClean="0">
                <a:latin typeface="Arial" pitchFamily="34" charset="0"/>
                <a:cs typeface="Arial" pitchFamily="34" charset="0"/>
              </a:rPr>
              <a:t>Junto </a:t>
            </a:r>
            <a:r>
              <a:rPr lang="es-CO" sz="2000" dirty="0">
                <a:latin typeface="Arial" pitchFamily="34" charset="0"/>
                <a:cs typeface="Arial" pitchFamily="34" charset="0"/>
              </a:rPr>
              <a:t>con la creencia en la inevitabilidad del socialismo y del comunismo, Marx luchó activamente para la implementación del primero (el socialismo), argumentando que los teóricos sociales y las personas desfavorecidas debían realizar una acción revolucionaria organizada para derrocar el capitalismo y lograr un cambio socioeconómico</a:t>
            </a: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246895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Para Marx la economía es la estructura (entendida como formas de producción), mientras que la Superestructura es todo lo demás y se encuentra condicionada por la estructura. El Derecho está en la Superestructura.</a:t>
            </a:r>
          </a:p>
          <a:p>
            <a:pPr marL="0" indent="0" algn="just">
              <a:buNone/>
            </a:pPr>
            <a:r>
              <a:rPr lang="es-CO" sz="2000" dirty="0" smtClean="0">
                <a:latin typeface="Arial" pitchFamily="34" charset="0"/>
                <a:cs typeface="Arial" pitchFamily="34" charset="0"/>
              </a:rPr>
              <a:t>Entonces, el derecho no es más que una expresión de la producción material de un pueblo para el beneficio de una clase económica gobernante, para perpetuar el poder y mantener sometida a una clase oprimida (Ideología)</a:t>
            </a:r>
          </a:p>
          <a:p>
            <a:pPr marL="0" indent="0" algn="just">
              <a:buNone/>
            </a:pPr>
            <a:r>
              <a:rPr lang="es-CO" sz="2000" dirty="0" smtClean="0">
                <a:latin typeface="Arial" pitchFamily="34" charset="0"/>
                <a:cs typeface="Arial" pitchFamily="34" charset="0"/>
              </a:rPr>
              <a:t>Para el marxismo es fundamental el Materialismo histórico y el Materialismo dialéctico.</a:t>
            </a:r>
          </a:p>
          <a:p>
            <a:pPr marL="0" indent="0" algn="just">
              <a:buNone/>
            </a:pPr>
            <a:r>
              <a:rPr lang="es-CO" sz="2000" dirty="0" smtClean="0">
                <a:latin typeface="Arial" pitchFamily="34" charset="0"/>
                <a:cs typeface="Arial" pitchFamily="34" charset="0"/>
              </a:rPr>
              <a:t>Materialismo Histórico</a:t>
            </a:r>
          </a:p>
          <a:p>
            <a:pPr marL="0" indent="0" algn="just">
              <a:buNone/>
            </a:pPr>
            <a:r>
              <a:rPr lang="es-CO" sz="2000" dirty="0" smtClean="0">
                <a:latin typeface="Arial" pitchFamily="34" charset="0"/>
                <a:cs typeface="Arial" pitchFamily="34" charset="0"/>
              </a:rPr>
              <a:t>Es la explicación de la historia a partir de entender que la sociedad se funda en las formas de producción por medio del trabajo, formas que determinan la conciencia.</a:t>
            </a:r>
          </a:p>
          <a:p>
            <a:pPr marL="0" indent="0" algn="just">
              <a:buNone/>
            </a:pP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346964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El Materialismo Histórico se funda en la</a:t>
            </a:r>
          </a:p>
          <a:p>
            <a:pPr algn="just"/>
            <a:r>
              <a:rPr lang="es-CO" sz="2000" dirty="0" smtClean="0">
                <a:latin typeface="Arial" pitchFamily="34" charset="0"/>
                <a:cs typeface="Arial" pitchFamily="34" charset="0"/>
              </a:rPr>
              <a:t>Lucha de Clases:</a:t>
            </a:r>
          </a:p>
          <a:p>
            <a:pPr marL="0" indent="0" algn="just">
              <a:buNone/>
            </a:pPr>
            <a:r>
              <a:rPr lang="es-CO" sz="2000" dirty="0" smtClean="0">
                <a:latin typeface="Arial" pitchFamily="34" charset="0"/>
                <a:cs typeface="Arial" pitchFamily="34" charset="0"/>
              </a:rPr>
              <a:t>Señala Marx que las clases sociales son esencialmente contradictorias entre sí, y tienden a dividirse en dos grandes campos: Burguesía y Proletariado.</a:t>
            </a:r>
          </a:p>
          <a:p>
            <a:pPr marL="0" indent="0" algn="just">
              <a:buNone/>
            </a:pPr>
            <a:r>
              <a:rPr lang="es-CO" sz="2000" dirty="0" smtClean="0">
                <a:latin typeface="Arial" pitchFamily="34" charset="0"/>
                <a:cs typeface="Arial" pitchFamily="34" charset="0"/>
              </a:rPr>
              <a:t>El Estado no es más que un producto de la sociedad que intenta evitar que exploten los antagonismos de clases, pues este tipo de pugna y antagonismo son de su naturaleza y por tanto, inevitable.</a:t>
            </a:r>
          </a:p>
          <a:p>
            <a:pPr marL="0" indent="0" algn="just">
              <a:buNone/>
            </a:pPr>
            <a:r>
              <a:rPr lang="es-CO" sz="2000" dirty="0" smtClean="0">
                <a:latin typeface="Arial" pitchFamily="34" charset="0"/>
                <a:cs typeface="Arial" pitchFamily="34" charset="0"/>
              </a:rPr>
              <a:t>El Estado interpreta los intereses de la minoría explotadora, por lo que es entendido como una verdadera máquina para mantener el dominio de una clase sobre las otras. Es decir, es un instrumento de la clase dominante.</a:t>
            </a:r>
          </a:p>
          <a:p>
            <a:pPr marL="0" indent="0" algn="just">
              <a:buNone/>
            </a:pPr>
            <a:r>
              <a:rPr lang="es-CO" sz="2000" dirty="0" smtClean="0">
                <a:latin typeface="Arial" pitchFamily="34" charset="0"/>
                <a:cs typeface="Arial" pitchFamily="34" charset="0"/>
              </a:rPr>
              <a:t>Para Marx el Derecho está en función de las relaciones de producción de la época y no puede ser superior a la sociedad que le corresponde.</a:t>
            </a:r>
          </a:p>
          <a:p>
            <a:pPr marL="0" indent="0" algn="just">
              <a:buNone/>
            </a:pP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24478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El Derecho subsiste en el Socialismo, incluso en una gran mayoría en forma de un derecho burgués, </a:t>
            </a:r>
            <a:r>
              <a:rPr lang="es-CO" sz="2000" b="1" dirty="0" smtClean="0">
                <a:latin typeface="Arial" pitchFamily="34" charset="0"/>
                <a:cs typeface="Arial" pitchFamily="34" charset="0"/>
              </a:rPr>
              <a:t>hasta que se vaya aboliendo la Propiedad Privada</a:t>
            </a:r>
            <a:r>
              <a:rPr lang="es-CO" sz="2000" dirty="0" smtClean="0">
                <a:latin typeface="Arial" pitchFamily="34" charset="0"/>
                <a:cs typeface="Arial" pitchFamily="34" charset="0"/>
              </a:rPr>
              <a:t> (que es considerada la causa de las clases sociales y de la generación del capitalismo), y se sustituya por la Propiedad Colectiva, entonces el Derecho subsiste como Derecho Distributivo.</a:t>
            </a:r>
          </a:p>
          <a:p>
            <a:pPr marL="0" indent="0" algn="just">
              <a:buNone/>
            </a:pPr>
            <a:r>
              <a:rPr lang="es-CO" sz="2000" dirty="0" smtClean="0">
                <a:latin typeface="Arial" pitchFamily="34" charset="0"/>
                <a:cs typeface="Arial" pitchFamily="34" charset="0"/>
              </a:rPr>
              <a:t>Materialismo Dialéctico</a:t>
            </a:r>
          </a:p>
          <a:p>
            <a:pPr marL="0" indent="0" algn="just">
              <a:buNone/>
            </a:pPr>
            <a:r>
              <a:rPr lang="es-CO" sz="2000" dirty="0" smtClean="0">
                <a:latin typeface="Arial" pitchFamily="34" charset="0"/>
                <a:cs typeface="Arial" pitchFamily="34" charset="0"/>
              </a:rPr>
              <a:t>Para Marx, es la ciencia de las leyes universales del movimiento de la naturaleza, de la sociedad y del pensamiento.</a:t>
            </a:r>
          </a:p>
          <a:p>
            <a:pPr marL="0" indent="0" algn="just">
              <a:buNone/>
            </a:pPr>
            <a:r>
              <a:rPr lang="es-CO" sz="2000" dirty="0" smtClean="0">
                <a:latin typeface="Arial" pitchFamily="34" charset="0"/>
                <a:cs typeface="Arial" pitchFamily="34" charset="0"/>
              </a:rPr>
              <a:t>En ese sentido entiende que existen tres (3) leyes:</a:t>
            </a:r>
          </a:p>
          <a:p>
            <a:pPr marL="0" indent="0" algn="just">
              <a:buNone/>
            </a:pPr>
            <a:r>
              <a:rPr lang="es-CO" sz="2000" dirty="0" smtClean="0">
                <a:latin typeface="Arial" pitchFamily="34" charset="0"/>
                <a:cs typeface="Arial" pitchFamily="34" charset="0"/>
              </a:rPr>
              <a:t>1. Ley de la Unidad y Lucha de Contrarios</a:t>
            </a:r>
          </a:p>
          <a:p>
            <a:pPr marL="0" indent="0" algn="just">
              <a:buNone/>
            </a:pPr>
            <a:r>
              <a:rPr lang="es-CO" sz="2000" dirty="0">
                <a:latin typeface="Arial" pitchFamily="34" charset="0"/>
                <a:cs typeface="Arial" pitchFamily="34" charset="0"/>
              </a:rPr>
              <a:t>T</a:t>
            </a:r>
            <a:r>
              <a:rPr lang="es-CO" sz="2000" dirty="0" smtClean="0">
                <a:latin typeface="Arial" pitchFamily="34" charset="0"/>
                <a:cs typeface="Arial" pitchFamily="34" charset="0"/>
              </a:rPr>
              <a:t>odo </a:t>
            </a:r>
            <a:r>
              <a:rPr lang="es-CO" sz="2000" dirty="0">
                <a:latin typeface="Arial" pitchFamily="34" charset="0"/>
                <a:cs typeface="Arial" pitchFamily="34" charset="0"/>
              </a:rPr>
              <a:t>cambia completamente en cuanto consideramos las cosas en su movimiento, su transformación, su vida, y en sus recíprocas </a:t>
            </a:r>
            <a:r>
              <a:rPr lang="es-CO" sz="2000" dirty="0" smtClean="0">
                <a:latin typeface="Arial" pitchFamily="34" charset="0"/>
                <a:cs typeface="Arial" pitchFamily="34" charset="0"/>
              </a:rPr>
              <a:t>interacciones.</a:t>
            </a:r>
          </a:p>
        </p:txBody>
      </p:sp>
    </p:spTree>
    <p:extLst>
      <p:ext uri="{BB962C8B-B14F-4D97-AF65-F5344CB8AC3E}">
        <p14:creationId xmlns:p14="http://schemas.microsoft.com/office/powerpoint/2010/main" val="345486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Entonces </a:t>
            </a:r>
            <a:r>
              <a:rPr lang="es-CO" sz="2000" dirty="0">
                <a:latin typeface="Arial" pitchFamily="34" charset="0"/>
                <a:cs typeface="Arial" pitchFamily="34" charset="0"/>
              </a:rPr>
              <a:t>tropezamos inmediatamente con contradicciones. El mismo movimiento es una contradicción; ya el simple movimiento mecánico local no puede realizarse sino porque un cuerpo, en uno y el mismo momento del tiempo, se encuentra en un lugar y en otro, está y no está en un mismo lugar. Y la continua posición y simultánea solución de esta contradicción es precisamente el movimiento</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Ello </a:t>
            </a:r>
            <a:r>
              <a:rPr lang="es-CO" sz="2000" dirty="0">
                <a:latin typeface="Arial" pitchFamily="34" charset="0"/>
                <a:cs typeface="Arial" pitchFamily="34" charset="0"/>
              </a:rPr>
              <a:t>afirmarse de las formas superiores del movimiento de la materia, y muy especialmente de la vida orgánica y su </a:t>
            </a:r>
            <a:r>
              <a:rPr lang="es-CO" sz="2000" dirty="0" smtClean="0">
                <a:latin typeface="Arial" pitchFamily="34" charset="0"/>
                <a:cs typeface="Arial" pitchFamily="34" charset="0"/>
              </a:rPr>
              <a:t>evolución.</a:t>
            </a:r>
          </a:p>
          <a:p>
            <a:pPr marL="0" indent="0" algn="just">
              <a:buNone/>
            </a:pPr>
            <a:r>
              <a:rPr lang="es-CO" sz="2000" dirty="0" smtClean="0">
                <a:latin typeface="Arial" pitchFamily="34" charset="0"/>
                <a:cs typeface="Arial" pitchFamily="34" charset="0"/>
              </a:rPr>
              <a:t>Hemos </a:t>
            </a:r>
            <a:r>
              <a:rPr lang="es-CO" sz="2000" dirty="0">
                <a:latin typeface="Arial" pitchFamily="34" charset="0"/>
                <a:cs typeface="Arial" pitchFamily="34" charset="0"/>
              </a:rPr>
              <a:t>visto antes que la vida consiste precisamente ante todo en que un ser es en cada momento el mismo y otro diverso. La vida, por tanto, es también una contradicción presente en las cosas y los hechos mismos, una contradicción que se pone y resuelve constantemente; y en cuanto cesa la contradicción, cesa también la vida y se produce la muerte</a:t>
            </a:r>
            <a:r>
              <a:rPr lang="es-CO" sz="2000" dirty="0" smtClean="0">
                <a:latin typeface="Arial" pitchFamily="34" charset="0"/>
                <a:cs typeface="Arial" pitchFamily="34" charset="0"/>
              </a:rPr>
              <a:t>.</a:t>
            </a:r>
          </a:p>
        </p:txBody>
      </p:sp>
    </p:spTree>
    <p:extLst>
      <p:ext uri="{BB962C8B-B14F-4D97-AF65-F5344CB8AC3E}">
        <p14:creationId xmlns:p14="http://schemas.microsoft.com/office/powerpoint/2010/main" val="364654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En el </a:t>
            </a:r>
            <a:r>
              <a:rPr lang="es-CO" sz="2000" dirty="0">
                <a:latin typeface="Arial" pitchFamily="34" charset="0"/>
                <a:cs typeface="Arial" pitchFamily="34" charset="0"/>
              </a:rPr>
              <a:t>terreno del pensamiento </a:t>
            </a:r>
            <a:r>
              <a:rPr lang="es-CO" sz="2000" dirty="0" smtClean="0">
                <a:latin typeface="Arial" pitchFamily="34" charset="0"/>
                <a:cs typeface="Arial" pitchFamily="34" charset="0"/>
              </a:rPr>
              <a:t>tampoco podemos </a:t>
            </a:r>
            <a:r>
              <a:rPr lang="es-CO" sz="2000" dirty="0">
                <a:latin typeface="Arial" pitchFamily="34" charset="0"/>
                <a:cs typeface="Arial" pitchFamily="34" charset="0"/>
              </a:rPr>
              <a:t>evitar las contradicciones, y que, por ejemplo, la contradicción entre la capacidad de conocimiento humana, internamente ilimitada, y su existencia real en hombres externamente limitados y de conocimiento limitado, se resuelve en la sucesión, infinita prácticamente al menos para nosotros, de las generaciones, en el progreso </a:t>
            </a:r>
            <a:r>
              <a:rPr lang="es-CO" sz="2000" dirty="0" smtClean="0">
                <a:latin typeface="Arial" pitchFamily="34" charset="0"/>
                <a:cs typeface="Arial" pitchFamily="34" charset="0"/>
              </a:rPr>
              <a:t>indefinido.</a:t>
            </a:r>
          </a:p>
          <a:p>
            <a:pPr marL="0" indent="0" algn="just">
              <a:buNone/>
            </a:pPr>
            <a:r>
              <a:rPr lang="es-CO" sz="2000" dirty="0" smtClean="0">
                <a:latin typeface="Arial" pitchFamily="34" charset="0"/>
                <a:cs typeface="Arial" pitchFamily="34" charset="0"/>
              </a:rPr>
              <a:t>2. </a:t>
            </a:r>
            <a:r>
              <a:rPr lang="es-CO" sz="2000" dirty="0">
                <a:latin typeface="Arial" pitchFamily="34" charset="0"/>
                <a:cs typeface="Arial" pitchFamily="34" charset="0"/>
              </a:rPr>
              <a:t>Ley de transición de la cantidad a la </a:t>
            </a:r>
            <a:r>
              <a:rPr lang="es-CO" sz="2000" dirty="0" smtClean="0">
                <a:latin typeface="Arial" pitchFamily="34" charset="0"/>
                <a:cs typeface="Arial" pitchFamily="34" charset="0"/>
              </a:rPr>
              <a:t>cualidad</a:t>
            </a:r>
          </a:p>
          <a:p>
            <a:pPr marL="0" indent="0" algn="just">
              <a:buNone/>
            </a:pPr>
            <a:r>
              <a:rPr lang="es-CO" sz="2000" dirty="0">
                <a:latin typeface="Arial" pitchFamily="34" charset="0"/>
                <a:cs typeface="Arial" pitchFamily="34" charset="0"/>
              </a:rPr>
              <a:t>Hemos visto ya antes, a propósito del esquematismo universal, que con esta línea nodal hegeliana de relaciones dimensionales en la que, en un determinado punto de alteraciones cuantitativas, se produce repentinamente un cambio </a:t>
            </a:r>
            <a:r>
              <a:rPr lang="es-CO" sz="2000" dirty="0" smtClean="0">
                <a:latin typeface="Arial" pitchFamily="34" charset="0"/>
                <a:cs typeface="Arial" pitchFamily="34" charset="0"/>
              </a:rPr>
              <a:t>cualitativo. Dimos uno </a:t>
            </a:r>
            <a:r>
              <a:rPr lang="es-CO" sz="2000" dirty="0">
                <a:latin typeface="Arial" pitchFamily="34" charset="0"/>
                <a:cs typeface="Arial" pitchFamily="34" charset="0"/>
              </a:rPr>
              <a:t>de los ejemplos más conocidos, el de la transformación de los estados </a:t>
            </a:r>
            <a:r>
              <a:rPr lang="es-CO" sz="2000" dirty="0" smtClean="0">
                <a:latin typeface="Arial" pitchFamily="34" charset="0"/>
                <a:cs typeface="Arial" pitchFamily="34" charset="0"/>
              </a:rPr>
              <a:t>del </a:t>
            </a:r>
            <a:r>
              <a:rPr lang="es-CO" sz="2000" dirty="0">
                <a:latin typeface="Arial" pitchFamily="34" charset="0"/>
                <a:cs typeface="Arial" pitchFamily="34" charset="0"/>
              </a:rPr>
              <a:t>agua, que a presión normal y hacia los 0º C pasa del fluido al sólido, y hacia los 100º C pasa del líquido al </a:t>
            </a:r>
            <a:r>
              <a:rPr lang="es-CO" sz="2000" dirty="0" smtClean="0">
                <a:latin typeface="Arial" pitchFamily="34" charset="0"/>
                <a:cs typeface="Arial" pitchFamily="34" charset="0"/>
              </a:rPr>
              <a:t>gaseoso.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87294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itchFamily="34" charset="0"/>
                <a:cs typeface="Arial" pitchFamily="34" charset="0"/>
              </a:rPr>
              <a:t>Hablamos de cambio cualitativo cuando una cosa se transforma en otra que es esencialmente distinta</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a:t>
            </a:r>
            <a:r>
              <a:rPr lang="es-CO" sz="2000" dirty="0">
                <a:latin typeface="Arial" pitchFamily="34" charset="0"/>
                <a:cs typeface="Arial" pitchFamily="34" charset="0"/>
              </a:rPr>
              <a:t>Por qué unas cosas se transforman en otras que tienen propiedades diferentes a las de las cosas de las que </a:t>
            </a:r>
            <a:r>
              <a:rPr lang="es-CO" sz="2000" dirty="0" smtClean="0">
                <a:latin typeface="Arial" pitchFamily="34" charset="0"/>
                <a:cs typeface="Arial" pitchFamily="34" charset="0"/>
              </a:rPr>
              <a:t>proceden?</a:t>
            </a:r>
          </a:p>
          <a:p>
            <a:pPr marL="0" indent="0" algn="just">
              <a:buNone/>
            </a:pPr>
            <a:r>
              <a:rPr lang="es-CO" sz="2000" dirty="0" smtClean="0">
                <a:latin typeface="Arial" pitchFamily="34" charset="0"/>
                <a:cs typeface="Arial" pitchFamily="34" charset="0"/>
              </a:rPr>
              <a:t>Según </a:t>
            </a:r>
            <a:r>
              <a:rPr lang="es-CO" sz="2000" dirty="0">
                <a:latin typeface="Arial" pitchFamily="34" charset="0"/>
                <a:cs typeface="Arial" pitchFamily="34" charset="0"/>
              </a:rPr>
              <a:t>la ley de transición de la cantidad a la cualidad, el aumento o disminución de la cantidad de materia influye en la transformación de una cosa en otra distinta. La acumulación o disminución de la materia es progresiva, mientras que el cambio de cualidad supone una modificación radical de la cosa, una </a:t>
            </a:r>
            <a:r>
              <a:rPr lang="es-CO" sz="2000" dirty="0" smtClean="0">
                <a:latin typeface="Arial" pitchFamily="34" charset="0"/>
                <a:cs typeface="Arial" pitchFamily="34" charset="0"/>
              </a:rPr>
              <a:t>revolución.</a:t>
            </a:r>
          </a:p>
          <a:p>
            <a:pPr marL="0" indent="0" algn="just">
              <a:buNone/>
            </a:pPr>
            <a:r>
              <a:rPr lang="es-CO" sz="2000" dirty="0" smtClean="0">
                <a:latin typeface="Arial" pitchFamily="34" charset="0"/>
                <a:cs typeface="Arial" pitchFamily="34" charset="0"/>
              </a:rPr>
              <a:t>Con </a:t>
            </a:r>
            <a:r>
              <a:rPr lang="es-CO" sz="2000" dirty="0">
                <a:latin typeface="Arial" pitchFamily="34" charset="0"/>
                <a:cs typeface="Arial" pitchFamily="34" charset="0"/>
              </a:rPr>
              <a:t>esta ley se explica el desarrollo de los seres y los fenómenos naturales, sociales, etc</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Todos los objetos de la Naturaleza poseen características mensurables, por lo que su esencia, su cualidad, es inseparable de los aspectos cuantitativos</a:t>
            </a:r>
            <a:r>
              <a:rPr lang="es-CO" sz="2000" dirty="0" smtClean="0">
                <a:latin typeface="Arial" pitchFamily="34" charset="0"/>
                <a:cs typeface="Arial" pitchFamily="34" charset="0"/>
              </a:rPr>
              <a:t>.</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67277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Aristóteles dice que </a:t>
            </a:r>
            <a:r>
              <a:rPr lang="es-CO" sz="2000" dirty="0">
                <a:latin typeface="Arial" pitchFamily="34" charset="0"/>
                <a:cs typeface="Arial" pitchFamily="34" charset="0"/>
              </a:rPr>
              <a:t>todos estos </a:t>
            </a:r>
            <a:r>
              <a:rPr lang="es-CO" sz="2000" dirty="0" smtClean="0">
                <a:latin typeface="Arial" pitchFamily="34" charset="0"/>
                <a:cs typeface="Arial" pitchFamily="34" charset="0"/>
              </a:rPr>
              <a:t>son </a:t>
            </a:r>
            <a:r>
              <a:rPr lang="es-CO" sz="2000" b="1" dirty="0" smtClean="0">
                <a:latin typeface="Arial" pitchFamily="34" charset="0"/>
                <a:cs typeface="Arial" pitchFamily="34" charset="0"/>
              </a:rPr>
              <a:t>bienes </a:t>
            </a:r>
            <a:r>
              <a:rPr lang="es-CO" sz="2000" b="1" dirty="0">
                <a:latin typeface="Arial" pitchFamily="34" charset="0"/>
                <a:cs typeface="Arial" pitchFamily="34" charset="0"/>
              </a:rPr>
              <a:t>externos</a:t>
            </a:r>
            <a:r>
              <a:rPr lang="es-CO" sz="2000" dirty="0">
                <a:latin typeface="Arial" pitchFamily="34" charset="0"/>
                <a:cs typeface="Arial" pitchFamily="34" charset="0"/>
              </a:rPr>
              <a:t> que no son </a:t>
            </a:r>
            <a:r>
              <a:rPr lang="es-CO" sz="2000" dirty="0" smtClean="0">
                <a:latin typeface="Arial" pitchFamily="34" charset="0"/>
                <a:cs typeface="Arial" pitchFamily="34" charset="0"/>
              </a:rPr>
              <a:t>sino medios </a:t>
            </a:r>
            <a:r>
              <a:rPr lang="es-CO" sz="2000" dirty="0">
                <a:latin typeface="Arial" pitchFamily="34" charset="0"/>
                <a:cs typeface="Arial" pitchFamily="34" charset="0"/>
              </a:rPr>
              <a:t>para alcanzar la felicidad. Es ésta la única que se basta a sí </a:t>
            </a:r>
            <a:r>
              <a:rPr lang="es-CO" sz="2000" dirty="0" smtClean="0">
                <a:latin typeface="Arial" pitchFamily="34" charset="0"/>
                <a:cs typeface="Arial" pitchFamily="34" charset="0"/>
              </a:rPr>
              <a:t>misma: </a:t>
            </a:r>
            <a:r>
              <a:rPr lang="es-CO" sz="2000" dirty="0">
                <a:latin typeface="Arial" pitchFamily="34" charset="0"/>
                <a:cs typeface="Arial" pitchFamily="34" charset="0"/>
              </a:rPr>
              <a:t>es </a:t>
            </a:r>
            <a:r>
              <a:rPr lang="es-CO" sz="2000" dirty="0" smtClean="0">
                <a:latin typeface="Arial" pitchFamily="34" charset="0"/>
                <a:cs typeface="Arial" pitchFamily="34" charset="0"/>
              </a:rPr>
              <a:t>autárquica (autosuficiente) </a:t>
            </a:r>
            <a:r>
              <a:rPr lang="es-CO" sz="2000" dirty="0">
                <a:latin typeface="Arial" pitchFamily="34" charset="0"/>
                <a:cs typeface="Arial" pitchFamily="34" charset="0"/>
              </a:rPr>
              <a:t>y perfecta. Los demás bienes externos se buscan porque pueden acercarnos más a la felicidad, aunque su posesión no implica que seamos </a:t>
            </a:r>
            <a:r>
              <a:rPr lang="es-CO" sz="2000" dirty="0" smtClean="0">
                <a:latin typeface="Arial" pitchFamily="34" charset="0"/>
                <a:cs typeface="Arial" pitchFamily="34" charset="0"/>
              </a:rPr>
              <a:t>felices.</a:t>
            </a:r>
          </a:p>
          <a:p>
            <a:pPr marL="0" indent="0" algn="just">
              <a:buNone/>
            </a:pPr>
            <a:r>
              <a:rPr lang="es-CO" sz="2000" dirty="0">
                <a:latin typeface="Arial" pitchFamily="34" charset="0"/>
                <a:cs typeface="Arial" pitchFamily="34" charset="0"/>
              </a:rPr>
              <a:t>Según Aristóteles, podemos </a:t>
            </a:r>
            <a:r>
              <a:rPr lang="es-CO" sz="2000" dirty="0" smtClean="0">
                <a:latin typeface="Arial" pitchFamily="34" charset="0"/>
                <a:cs typeface="Arial" pitchFamily="34" charset="0"/>
              </a:rPr>
              <a:t>dividir los bienes en </a:t>
            </a:r>
            <a:r>
              <a:rPr lang="es-CO" sz="2000" dirty="0">
                <a:latin typeface="Arial" pitchFamily="34" charset="0"/>
                <a:cs typeface="Arial" pitchFamily="34" charset="0"/>
              </a:rPr>
              <a:t>tres </a:t>
            </a:r>
            <a:r>
              <a:rPr lang="es-CO" sz="2000" dirty="0" smtClean="0">
                <a:latin typeface="Arial" pitchFamily="34" charset="0"/>
                <a:cs typeface="Arial" pitchFamily="34" charset="0"/>
              </a:rPr>
              <a:t>tipos.</a:t>
            </a:r>
            <a:endParaRPr lang="es-CO" sz="2000" dirty="0">
              <a:latin typeface="Arial" pitchFamily="34" charset="0"/>
              <a:cs typeface="Arial" pitchFamily="34" charset="0"/>
            </a:endParaRPr>
          </a:p>
          <a:p>
            <a:pPr marL="0" indent="0" algn="just">
              <a:buNone/>
            </a:pPr>
            <a:r>
              <a:rPr lang="es-CO" sz="2000" b="1" dirty="0">
                <a:latin typeface="Arial" pitchFamily="34" charset="0"/>
                <a:cs typeface="Arial" pitchFamily="34" charset="0"/>
              </a:rPr>
              <a:t>1. Bienes externos:</a:t>
            </a:r>
            <a:r>
              <a:rPr lang="es-CO" sz="2000" dirty="0">
                <a:latin typeface="Arial" pitchFamily="34" charset="0"/>
                <a:cs typeface="Arial" pitchFamily="34" charset="0"/>
              </a:rPr>
              <a:t> riqueza, honores, fama, </a:t>
            </a:r>
            <a:r>
              <a:rPr lang="es-CO" sz="2000" dirty="0" smtClean="0">
                <a:latin typeface="Arial" pitchFamily="34" charset="0"/>
                <a:cs typeface="Arial" pitchFamily="34" charset="0"/>
              </a:rPr>
              <a:t>poder…</a:t>
            </a:r>
            <a:endParaRPr lang="es-CO" sz="2000" dirty="0">
              <a:latin typeface="Arial" pitchFamily="34" charset="0"/>
              <a:cs typeface="Arial" pitchFamily="34" charset="0"/>
            </a:endParaRPr>
          </a:p>
          <a:p>
            <a:pPr marL="0" indent="0" algn="just">
              <a:buNone/>
            </a:pPr>
            <a:r>
              <a:rPr lang="es-CO" sz="2000" b="1" dirty="0">
                <a:latin typeface="Arial" pitchFamily="34" charset="0"/>
                <a:cs typeface="Arial" pitchFamily="34" charset="0"/>
              </a:rPr>
              <a:t>2. Bienes del cuerpo:</a:t>
            </a:r>
            <a:r>
              <a:rPr lang="es-CO" sz="2000" dirty="0">
                <a:latin typeface="Arial" pitchFamily="34" charset="0"/>
                <a:cs typeface="Arial" pitchFamily="34" charset="0"/>
              </a:rPr>
              <a:t> salud, placer, integridad...</a:t>
            </a:r>
          </a:p>
          <a:p>
            <a:pPr marL="0" indent="0" algn="just">
              <a:buNone/>
            </a:pPr>
            <a:r>
              <a:rPr lang="es-CO" sz="2000" b="1" dirty="0">
                <a:latin typeface="Arial" pitchFamily="34" charset="0"/>
                <a:cs typeface="Arial" pitchFamily="34" charset="0"/>
              </a:rPr>
              <a:t>3. Bienes del alma:</a:t>
            </a:r>
            <a:r>
              <a:rPr lang="es-CO" sz="2000" dirty="0">
                <a:latin typeface="Arial" pitchFamily="34" charset="0"/>
                <a:cs typeface="Arial" pitchFamily="34" charset="0"/>
              </a:rPr>
              <a:t> la contemplación, la sabiduría...</a:t>
            </a:r>
            <a:endParaRPr lang="es-CO" sz="2000" dirty="0" smtClean="0">
              <a:latin typeface="Arial" pitchFamily="34" charset="0"/>
              <a:cs typeface="Arial" pitchFamily="34" charset="0"/>
            </a:endParaRPr>
          </a:p>
          <a:p>
            <a:pPr marL="0" indent="0" algn="just">
              <a:buNone/>
            </a:pPr>
            <a:r>
              <a:rPr lang="es-CO" sz="2000" dirty="0">
                <a:latin typeface="Arial" pitchFamily="34" charset="0"/>
                <a:cs typeface="Arial" pitchFamily="34" charset="0"/>
              </a:rPr>
              <a:t> ¿En qué </a:t>
            </a:r>
            <a:r>
              <a:rPr lang="es-CO" sz="2000" dirty="0" smtClean="0">
                <a:latin typeface="Arial" pitchFamily="34" charset="0"/>
                <a:cs typeface="Arial" pitchFamily="34" charset="0"/>
              </a:rPr>
              <a:t>consiste entonces </a:t>
            </a:r>
            <a:r>
              <a:rPr lang="es-CO" sz="2000" dirty="0">
                <a:latin typeface="Arial" pitchFamily="34" charset="0"/>
                <a:cs typeface="Arial" pitchFamily="34" charset="0"/>
              </a:rPr>
              <a:t>la felicidad (</a:t>
            </a:r>
            <a:r>
              <a:rPr lang="es-CO" sz="2000" i="1" dirty="0" err="1">
                <a:latin typeface="Arial" pitchFamily="34" charset="0"/>
                <a:cs typeface="Arial" pitchFamily="34" charset="0"/>
              </a:rPr>
              <a:t>eudaimonía</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El bien es el acto (</a:t>
            </a:r>
            <a:r>
              <a:rPr lang="es-CO" sz="2000" i="1" dirty="0" err="1">
                <a:latin typeface="Arial" pitchFamily="34" charset="0"/>
                <a:cs typeface="Arial" pitchFamily="34" charset="0"/>
              </a:rPr>
              <a:t>energéia</a:t>
            </a:r>
            <a:r>
              <a:rPr lang="es-CO" sz="2000" dirty="0">
                <a:latin typeface="Arial" pitchFamily="34" charset="0"/>
                <a:cs typeface="Arial" pitchFamily="34" charset="0"/>
              </a:rPr>
              <a:t>) propio de cada ser, es decir; aquel que viene determinado por su propia esencia o naturaleza</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El mayor bien </a:t>
            </a:r>
            <a:r>
              <a:rPr lang="es-CO" sz="2000" dirty="0" smtClean="0">
                <a:latin typeface="Arial" pitchFamily="34" charset="0"/>
                <a:cs typeface="Arial" pitchFamily="34" charset="0"/>
              </a:rPr>
              <a:t>será </a:t>
            </a:r>
            <a:r>
              <a:rPr lang="es-CO" sz="2000" dirty="0">
                <a:latin typeface="Arial" pitchFamily="34" charset="0"/>
                <a:cs typeface="Arial" pitchFamily="34" charset="0"/>
              </a:rPr>
              <a:t>el pleno desarrollo de </a:t>
            </a:r>
            <a:r>
              <a:rPr lang="es-CO" sz="2000" dirty="0" smtClean="0">
                <a:latin typeface="Arial" pitchFamily="34" charset="0"/>
                <a:cs typeface="Arial" pitchFamily="34" charset="0"/>
              </a:rPr>
              <a:t>lo </a:t>
            </a:r>
            <a:r>
              <a:rPr lang="es-CO" sz="2000" dirty="0">
                <a:latin typeface="Arial" pitchFamily="34" charset="0"/>
                <a:cs typeface="Arial" pitchFamily="34" charset="0"/>
              </a:rPr>
              <a:t>que le es más </a:t>
            </a:r>
            <a:r>
              <a:rPr lang="es-CO" sz="2000" dirty="0" smtClean="0">
                <a:latin typeface="Arial" pitchFamily="34" charset="0"/>
                <a:cs typeface="Arial" pitchFamily="34" charset="0"/>
              </a:rPr>
              <a:t>esencial.</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194144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Cuando </a:t>
            </a:r>
            <a:r>
              <a:rPr lang="es-CO" sz="2000" dirty="0">
                <a:latin typeface="Arial" pitchFamily="34" charset="0"/>
                <a:cs typeface="Arial" pitchFamily="34" charset="0"/>
              </a:rPr>
              <a:t>una cosa pasa de poseer una cualidad a poseer otra hablamos de "salto cualitativo". Como todo movimiento es el resultado de la lucha de elementos contrarios, el salto cualitativo supone la resolución de una contradicción, que da lugar a una nueva realidad, que representa un avance en el desarrollo de la Naturaleza. El salto cualitativo no supone el mero cambio de una cualidad por otra, sino por otra que supera, de alguna manera, a la anterior</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3. </a:t>
            </a:r>
            <a:r>
              <a:rPr lang="es-CO" sz="2000" dirty="0">
                <a:latin typeface="Arial" pitchFamily="34" charset="0"/>
                <a:cs typeface="Arial" pitchFamily="34" charset="0"/>
              </a:rPr>
              <a:t>Ley de negación de la negación</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En la dialéctica, negar no significa simplemente decir no, o declarar inexistente una cosa, o destruirla de cualquier modo. Ya Spinoza </a:t>
            </a:r>
            <a:r>
              <a:rPr lang="es-CO" sz="2000" dirty="0" smtClean="0">
                <a:latin typeface="Arial" pitchFamily="34" charset="0"/>
                <a:cs typeface="Arial" pitchFamily="34" charset="0"/>
              </a:rPr>
              <a:t>entiende que </a:t>
            </a:r>
            <a:r>
              <a:rPr lang="es-CO" sz="2000" dirty="0">
                <a:latin typeface="Arial" pitchFamily="34" charset="0"/>
                <a:cs typeface="Arial" pitchFamily="34" charset="0"/>
              </a:rPr>
              <a:t>toda determinación o delimitación es negación. Además, la naturaleza de la negación dialéctica está determinada por la naturaleza general, primero, y especial, después, del proceso. No sólo tengo que negar, sino que tengo que superar luego la negación.</a:t>
            </a: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14668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Tengo </a:t>
            </a:r>
            <a:r>
              <a:rPr lang="es-CO" sz="2000" dirty="0">
                <a:latin typeface="Arial" pitchFamily="34" charset="0"/>
                <a:cs typeface="Arial" pitchFamily="34" charset="0"/>
              </a:rPr>
              <a:t>que establecer la primera negación de tal modo que la segunda siga siendo o se haga posible. ¿Cómo? Según la naturaleza especial de cada caso </a:t>
            </a:r>
            <a:r>
              <a:rPr lang="es-CO" sz="2000" dirty="0" smtClean="0">
                <a:latin typeface="Arial" pitchFamily="34" charset="0"/>
                <a:cs typeface="Arial" pitchFamily="34" charset="0"/>
              </a:rPr>
              <a:t>particular.</a:t>
            </a:r>
          </a:p>
          <a:p>
            <a:pPr marL="0" indent="0" algn="just">
              <a:buNone/>
            </a:pPr>
            <a:r>
              <a:rPr lang="es-CO" sz="2000" dirty="0" smtClean="0">
                <a:latin typeface="Arial" pitchFamily="34" charset="0"/>
                <a:cs typeface="Arial" pitchFamily="34" charset="0"/>
              </a:rPr>
              <a:t>Si </a:t>
            </a:r>
            <a:r>
              <a:rPr lang="es-CO" sz="2000" dirty="0">
                <a:latin typeface="Arial" pitchFamily="34" charset="0"/>
                <a:cs typeface="Arial" pitchFamily="34" charset="0"/>
              </a:rPr>
              <a:t>muelo un grano de cebada o aplasto un insecto, he realizado ciertamente el primer acto, pero he hecho imposible el </a:t>
            </a:r>
            <a:r>
              <a:rPr lang="es-CO" sz="2000" dirty="0" smtClean="0">
                <a:latin typeface="Arial" pitchFamily="34" charset="0"/>
                <a:cs typeface="Arial" pitchFamily="34" charset="0"/>
              </a:rPr>
              <a:t>segundo.</a:t>
            </a:r>
          </a:p>
          <a:p>
            <a:pPr marL="0" indent="0" algn="just">
              <a:buNone/>
            </a:pPr>
            <a:r>
              <a:rPr lang="es-CO" sz="2000" dirty="0" smtClean="0">
                <a:latin typeface="Arial" pitchFamily="34" charset="0"/>
                <a:cs typeface="Arial" pitchFamily="34" charset="0"/>
              </a:rPr>
              <a:t>Toda </a:t>
            </a:r>
            <a:r>
              <a:rPr lang="es-CO" sz="2000" dirty="0">
                <a:latin typeface="Arial" pitchFamily="34" charset="0"/>
                <a:cs typeface="Arial" pitchFamily="34" charset="0"/>
              </a:rPr>
              <a:t>especie de cosas tiene su modo propio de ser negada de tal modo que se produzca de esa negación su desarrollo, y así también ocurre con cada tipo de representaciones y </a:t>
            </a:r>
            <a:r>
              <a:rPr lang="es-CO" sz="2000" dirty="0" smtClean="0">
                <a:latin typeface="Arial" pitchFamily="34" charset="0"/>
                <a:cs typeface="Arial" pitchFamily="34" charset="0"/>
              </a:rPr>
              <a:t>conceptos.</a:t>
            </a:r>
          </a:p>
          <a:p>
            <a:pPr marL="0" indent="0" algn="just">
              <a:buNone/>
            </a:pPr>
            <a:r>
              <a:rPr lang="es-CO" sz="2000" dirty="0">
                <a:latin typeface="Arial" pitchFamily="34" charset="0"/>
                <a:cs typeface="Arial" pitchFamily="34" charset="0"/>
              </a:rPr>
              <a:t>La ley de negación de la negación completa la anterior, explicando el modo en que se resuelve la contradicción, dando paso a una realidad nueva que contiene los aspectos positivos de lo </a:t>
            </a:r>
            <a:r>
              <a:rPr lang="es-CO" sz="2000" dirty="0" smtClean="0">
                <a:latin typeface="Arial" pitchFamily="34" charset="0"/>
                <a:cs typeface="Arial" pitchFamily="34" charset="0"/>
              </a:rPr>
              <a:t>negado.</a:t>
            </a:r>
          </a:p>
          <a:p>
            <a:pPr marL="0" indent="0" algn="just">
              <a:buNone/>
            </a:pPr>
            <a:r>
              <a:rPr lang="es-CO" sz="2000" dirty="0" smtClean="0">
                <a:latin typeface="Arial" pitchFamily="34" charset="0"/>
                <a:cs typeface="Arial" pitchFamily="34" charset="0"/>
              </a:rPr>
              <a:t>El </a:t>
            </a:r>
            <a:r>
              <a:rPr lang="es-CO" sz="2000" dirty="0">
                <a:latin typeface="Arial" pitchFamily="34" charset="0"/>
                <a:cs typeface="Arial" pitchFamily="34" charset="0"/>
              </a:rPr>
              <a:t>primer momento del movimiento dialéctico, el de la afirmación, supone la mera existencia de una </a:t>
            </a:r>
            <a:r>
              <a:rPr lang="es-CO" sz="2000" dirty="0" smtClean="0">
                <a:latin typeface="Arial" pitchFamily="34" charset="0"/>
                <a:cs typeface="Arial" pitchFamily="34" charset="0"/>
              </a:rPr>
              <a:t>realidad.</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66913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El </a:t>
            </a:r>
            <a:r>
              <a:rPr lang="es-CO" sz="2000" dirty="0">
                <a:latin typeface="Arial" pitchFamily="34" charset="0"/>
                <a:cs typeface="Arial" pitchFamily="34" charset="0"/>
              </a:rPr>
              <a:t>segundo momento, el de la negación, supone la acción del elemento contrario que, en oposición con el primer momento, lo </a:t>
            </a:r>
            <a:r>
              <a:rPr lang="es-CO" sz="2000" dirty="0" smtClean="0">
                <a:latin typeface="Arial" pitchFamily="34" charset="0"/>
                <a:cs typeface="Arial" pitchFamily="34" charset="0"/>
              </a:rPr>
              <a:t>niega.</a:t>
            </a:r>
          </a:p>
          <a:p>
            <a:pPr marL="0" indent="0" algn="just">
              <a:buNone/>
            </a:pPr>
            <a:r>
              <a:rPr lang="es-CO" sz="2000" dirty="0" smtClean="0">
                <a:latin typeface="Arial" pitchFamily="34" charset="0"/>
                <a:cs typeface="Arial" pitchFamily="34" charset="0"/>
              </a:rPr>
              <a:t>El </a:t>
            </a:r>
            <a:r>
              <a:rPr lang="es-CO" sz="2000" dirty="0">
                <a:latin typeface="Arial" pitchFamily="34" charset="0"/>
                <a:cs typeface="Arial" pitchFamily="34" charset="0"/>
              </a:rPr>
              <a:t>tercer momento, negando al segundo, que era ya, a su vez, la negación del primero, se presenta como el momento de la reconciliación, de la síntesis, recogiendo lo positivo de los dos momentos </a:t>
            </a:r>
            <a:r>
              <a:rPr lang="es-CO" sz="2000" dirty="0" smtClean="0">
                <a:latin typeface="Arial" pitchFamily="34" charset="0"/>
                <a:cs typeface="Arial" pitchFamily="34" charset="0"/>
              </a:rPr>
              <a:t>anteriores.</a:t>
            </a:r>
          </a:p>
          <a:p>
            <a:pPr marL="0" indent="0" algn="just">
              <a:buNone/>
            </a:pPr>
            <a:r>
              <a:rPr lang="es-CO" sz="2000" dirty="0">
                <a:latin typeface="Arial" pitchFamily="34" charset="0"/>
                <a:cs typeface="Arial" pitchFamily="34" charset="0"/>
              </a:rPr>
              <a:t>Una vez alcanzado este estadio del movimiento nos encontramos ante una nueva realidad que entrará de nuevo en otro ciclo de transformación dialéctica, dando </a:t>
            </a:r>
            <a:r>
              <a:rPr lang="es-CO" sz="2000" dirty="0" smtClean="0">
                <a:latin typeface="Arial" pitchFamily="34" charset="0"/>
                <a:cs typeface="Arial" pitchFamily="34" charset="0"/>
              </a:rPr>
              <a:t>lugar </a:t>
            </a:r>
            <a:r>
              <a:rPr lang="es-CO" sz="2000" dirty="0">
                <a:latin typeface="Arial" pitchFamily="34" charset="0"/>
                <a:cs typeface="Arial" pitchFamily="34" charset="0"/>
              </a:rPr>
              <a:t>así, al desarrollo progresivo de la Naturaleza, de la sociedad humana y del </a:t>
            </a:r>
            <a:r>
              <a:rPr lang="es-CO" sz="2000" dirty="0" smtClean="0">
                <a:latin typeface="Arial" pitchFamily="34" charset="0"/>
                <a:cs typeface="Arial" pitchFamily="34" charset="0"/>
              </a:rPr>
              <a:t>pensamiento, cada vez más complejo.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20306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MAX WEBER</a:t>
            </a:r>
          </a:p>
          <a:p>
            <a:pPr marL="0" indent="0" algn="just">
              <a:buNone/>
            </a:pPr>
            <a:r>
              <a:rPr lang="es-CO" sz="2000" dirty="0" smtClean="0">
                <a:latin typeface="Arial" pitchFamily="34" charset="0"/>
                <a:cs typeface="Arial" pitchFamily="34" charset="0"/>
              </a:rPr>
              <a:t>Nació en Erfurt</a:t>
            </a:r>
            <a:r>
              <a:rPr lang="es-CO" sz="2000" smtClean="0">
                <a:latin typeface="Arial" pitchFamily="34" charset="0"/>
                <a:cs typeface="Arial" pitchFamily="34" charset="0"/>
              </a:rPr>
              <a:t>, Alemania</a:t>
            </a:r>
            <a:r>
              <a:rPr lang="es-CO" sz="2000" dirty="0" smtClean="0">
                <a:latin typeface="Arial" pitchFamily="34" charset="0"/>
                <a:cs typeface="Arial" pitchFamily="34" charset="0"/>
              </a:rPr>
              <a:t>, el 21 de abril de 1864 y murió en Múnich, el 14 de junio de 1920. Es considerado como uno de los padres de la sociología. Fue un filósofo, economista, jurista, historiador, politólogo alemán.</a:t>
            </a:r>
          </a:p>
          <a:p>
            <a:pPr marL="0" indent="0" algn="just">
              <a:buNone/>
            </a:pPr>
            <a:r>
              <a:rPr lang="es-CO" sz="2000" dirty="0" smtClean="0">
                <a:latin typeface="Arial" pitchFamily="34" charset="0"/>
                <a:cs typeface="Arial" pitchFamily="34" charset="0"/>
              </a:rPr>
              <a:t>Los conceptos fundamentales con los cuales construye la idea o el concepto de Derecho son:</a:t>
            </a:r>
          </a:p>
          <a:p>
            <a:pPr marL="0" indent="0" algn="just">
              <a:buNone/>
            </a:pPr>
            <a:r>
              <a:rPr lang="es-CO" sz="2000" dirty="0" smtClean="0">
                <a:latin typeface="Arial" pitchFamily="34" charset="0"/>
                <a:cs typeface="Arial" pitchFamily="34" charset="0"/>
              </a:rPr>
              <a:t>1. El derecho entendido como un orden</a:t>
            </a:r>
          </a:p>
          <a:p>
            <a:pPr marL="0" indent="0" algn="just">
              <a:buNone/>
            </a:pPr>
            <a:r>
              <a:rPr lang="es-CO" sz="2000" dirty="0" smtClean="0">
                <a:latin typeface="Arial" pitchFamily="34" charset="0"/>
                <a:cs typeface="Arial" pitchFamily="34" charset="0"/>
              </a:rPr>
              <a:t>2. El concepto de la </a:t>
            </a:r>
            <a:r>
              <a:rPr lang="es-CO" sz="2000" dirty="0" err="1" smtClean="0">
                <a:latin typeface="Arial" pitchFamily="34" charset="0"/>
                <a:cs typeface="Arial" pitchFamily="34" charset="0"/>
              </a:rPr>
              <a:t>coactividad</a:t>
            </a:r>
            <a:r>
              <a:rPr lang="es-CO" sz="2000" dirty="0" smtClean="0">
                <a:latin typeface="Arial" pitchFamily="34" charset="0"/>
                <a:cs typeface="Arial" pitchFamily="34" charset="0"/>
              </a:rPr>
              <a:t> difusa</a:t>
            </a:r>
          </a:p>
          <a:p>
            <a:pPr marL="0" indent="0" algn="just">
              <a:buNone/>
            </a:pPr>
            <a:r>
              <a:rPr lang="es-CO" sz="2000" dirty="0" smtClean="0">
                <a:latin typeface="Arial" pitchFamily="34" charset="0"/>
                <a:cs typeface="Arial" pitchFamily="34" charset="0"/>
              </a:rPr>
              <a:t>3. El concepto de la </a:t>
            </a:r>
            <a:r>
              <a:rPr lang="es-CO" sz="2000" dirty="0" err="1" smtClean="0">
                <a:latin typeface="Arial" pitchFamily="34" charset="0"/>
                <a:cs typeface="Arial" pitchFamily="34" charset="0"/>
              </a:rPr>
              <a:t>coactividad</a:t>
            </a:r>
            <a:r>
              <a:rPr lang="es-CO" sz="2000" dirty="0" smtClean="0">
                <a:latin typeface="Arial" pitchFamily="34" charset="0"/>
                <a:cs typeface="Arial" pitchFamily="34" charset="0"/>
              </a:rPr>
              <a:t> como garantía del orden.</a:t>
            </a:r>
          </a:p>
          <a:p>
            <a:pPr marL="0" indent="0" algn="just">
              <a:buNone/>
            </a:pPr>
            <a:r>
              <a:rPr lang="es-CO" sz="2000" dirty="0" smtClean="0">
                <a:latin typeface="Arial" pitchFamily="34" charset="0"/>
                <a:cs typeface="Arial" pitchFamily="34" charset="0"/>
              </a:rPr>
              <a:t>4. El concepto del cuadro administrativo.</a:t>
            </a:r>
          </a:p>
          <a:p>
            <a:pPr marL="0" indent="0" algn="just">
              <a:buNone/>
            </a:pPr>
            <a:r>
              <a:rPr lang="es-CO" sz="2000" dirty="0" smtClean="0">
                <a:latin typeface="Arial" pitchFamily="34" charset="0"/>
                <a:cs typeface="Arial" pitchFamily="34" charset="0"/>
              </a:rPr>
              <a:t>5. La pluralidad de los órdenes normativos jurídicos</a:t>
            </a:r>
          </a:p>
          <a:p>
            <a:pPr marL="0" indent="0" algn="just">
              <a:buNone/>
            </a:pPr>
            <a:r>
              <a:rPr lang="es-CO" sz="2000" dirty="0" smtClean="0">
                <a:latin typeface="Arial" pitchFamily="34" charset="0"/>
                <a:cs typeface="Arial" pitchFamily="34" charset="0"/>
              </a:rPr>
              <a:t>6. El concepto del monopolio de la coacción física por el Estado.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221492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Para Weber, lo primero es la acción concebida como conducta humana intencional o voluntaria (voluntad) realizada por un sujeto individual.</a:t>
            </a:r>
          </a:p>
          <a:p>
            <a:pPr marL="0" indent="0" algn="just">
              <a:buNone/>
            </a:pPr>
            <a:r>
              <a:rPr lang="es-CO" sz="2000" dirty="0" smtClean="0">
                <a:latin typeface="Arial" pitchFamily="34" charset="0"/>
                <a:cs typeface="Arial" pitchFamily="34" charset="0"/>
              </a:rPr>
              <a:t>La acción social es aquella que conforme a su sentido está referida a la conducta de otros y cuyo desarrollo está determinado por esa orientación.</a:t>
            </a:r>
          </a:p>
          <a:p>
            <a:pPr marL="0" indent="0" algn="just">
              <a:buNone/>
            </a:pPr>
            <a:r>
              <a:rPr lang="es-CO" sz="2000" dirty="0" smtClean="0">
                <a:latin typeface="Arial" pitchFamily="34" charset="0"/>
                <a:cs typeface="Arial" pitchFamily="34" charset="0"/>
              </a:rPr>
              <a:t>Los sujetos de esa acción pueden ser determinados o indeterminados, uno o varios individuos, presentes, pasados o futuros.</a:t>
            </a:r>
          </a:p>
          <a:p>
            <a:pPr marL="0" indent="0" algn="just">
              <a:buNone/>
            </a:pPr>
            <a:r>
              <a:rPr lang="es-CO" sz="2000" dirty="0" smtClean="0">
                <a:latin typeface="Arial" pitchFamily="34" charset="0"/>
                <a:cs typeface="Arial" pitchFamily="34" charset="0"/>
              </a:rPr>
              <a:t>La relación social es una conducta plural que se presenta recíprocamente referida, orientándose por esa reciprocidad.</a:t>
            </a:r>
          </a:p>
          <a:p>
            <a:pPr marL="0" indent="0" algn="just">
              <a:buNone/>
            </a:pPr>
            <a:r>
              <a:rPr lang="es-CO" sz="2000" dirty="0" smtClean="0">
                <a:latin typeface="Arial" pitchFamily="34" charset="0"/>
                <a:cs typeface="Arial" pitchFamily="34" charset="0"/>
              </a:rPr>
              <a:t>El sentido de una relación social permanente puede ser expresado como una máxima, lo cual en un tiempo concreto produce expectativas, con lo que estas máximas se convierten en mandatos.</a:t>
            </a:r>
          </a:p>
          <a:p>
            <a:pPr marL="0" indent="0" algn="just">
              <a:buNone/>
            </a:pPr>
            <a:r>
              <a:rPr lang="es-CO" sz="2000" dirty="0" smtClean="0">
                <a:latin typeface="Arial" pitchFamily="34" charset="0"/>
                <a:cs typeface="Arial" pitchFamily="34" charset="0"/>
              </a:rPr>
              <a:t>Un orden o conjunto de máximas es válido si son obligatorias porque los sujetos las consideran así, creen en ello.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72509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La legitimidad de un orden está determinada cuando está garantizado externamente por la probabilidad de la coacción física ejercida por individuos para obligar al orden, que es el Derecho.</a:t>
            </a:r>
          </a:p>
          <a:p>
            <a:pPr marL="0" indent="0" algn="just">
              <a:buNone/>
            </a:pPr>
            <a:r>
              <a:rPr lang="es-CO" sz="2000" dirty="0">
                <a:latin typeface="Arial" pitchFamily="34" charset="0"/>
                <a:cs typeface="Arial" pitchFamily="34" charset="0"/>
              </a:rPr>
              <a:t>Weber intentó probar que el capitalismo fue influido fuertemente por los valores éticos y religiosos y que por lo tanto, las relaciones económicas no podían explicar únicamente las relaciones de fuerza en el capitalismo, como había planteado Marx</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Weber definió la burocracia como la forma más eficiente de </a:t>
            </a:r>
            <a:r>
              <a:rPr lang="es-CO" sz="2000" dirty="0" smtClean="0">
                <a:latin typeface="Arial" pitchFamily="34" charset="0"/>
                <a:cs typeface="Arial" pitchFamily="34" charset="0"/>
              </a:rPr>
              <a:t>organización teniendo </a:t>
            </a:r>
            <a:r>
              <a:rPr lang="es-CO" sz="2000" dirty="0">
                <a:latin typeface="Arial" pitchFamily="34" charset="0"/>
                <a:cs typeface="Arial" pitchFamily="34" charset="0"/>
              </a:rPr>
              <a:t>en cuenta la complejidad de los aparatos estatales, de las dependencias gubernamentales y pensando en las necesidades de sociedades cambiantes y dinámicas</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La entendió más como lo necesario para que la organización pueda funcionar.</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13999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GIORGIO DEL VECCHIO</a:t>
            </a:r>
          </a:p>
          <a:p>
            <a:pPr marL="0" indent="0" algn="just">
              <a:buNone/>
            </a:pPr>
            <a:r>
              <a:rPr lang="es-CO" sz="2000" dirty="0" smtClean="0">
                <a:latin typeface="Arial" pitchFamily="34" charset="0"/>
                <a:cs typeface="Arial" pitchFamily="34" charset="0"/>
              </a:rPr>
              <a:t>Nació en Bolonia, 1878 y murió en Génova, 1970, Italia.</a:t>
            </a:r>
          </a:p>
          <a:p>
            <a:pPr marL="0" indent="0" algn="just">
              <a:buNone/>
            </a:pPr>
            <a:r>
              <a:rPr lang="es-CO" sz="2000" dirty="0" smtClean="0">
                <a:latin typeface="Arial" pitchFamily="34" charset="0"/>
                <a:cs typeface="Arial" pitchFamily="34" charset="0"/>
              </a:rPr>
              <a:t>Fue un profesor, filósofo, jurista italiano, experto en filosofía del derecho.</a:t>
            </a:r>
          </a:p>
          <a:p>
            <a:pPr marL="0" indent="0" algn="just">
              <a:buNone/>
            </a:pPr>
            <a:r>
              <a:rPr lang="es-CO" sz="2000" dirty="0" smtClean="0">
                <a:latin typeface="Arial" pitchFamily="34" charset="0"/>
                <a:cs typeface="Arial" pitchFamily="34" charset="0"/>
              </a:rPr>
              <a:t>Para Del </a:t>
            </a:r>
            <a:r>
              <a:rPr lang="es-CO" sz="2000" dirty="0" err="1" smtClean="0">
                <a:latin typeface="Arial" pitchFamily="34" charset="0"/>
                <a:cs typeface="Arial" pitchFamily="34" charset="0"/>
              </a:rPr>
              <a:t>Vecchio</a:t>
            </a:r>
            <a:r>
              <a:rPr lang="es-CO" sz="2000" dirty="0" smtClean="0">
                <a:latin typeface="Arial" pitchFamily="34" charset="0"/>
                <a:cs typeface="Arial" pitchFamily="34" charset="0"/>
              </a:rPr>
              <a:t> toda acción es interna y externa al mismo tiempo.</a:t>
            </a:r>
          </a:p>
          <a:p>
            <a:pPr marL="0" indent="0" algn="just">
              <a:buNone/>
            </a:pPr>
            <a:r>
              <a:rPr lang="es-CO" sz="2000" dirty="0" smtClean="0">
                <a:latin typeface="Arial" pitchFamily="34" charset="0"/>
                <a:cs typeface="Arial" pitchFamily="34" charset="0"/>
              </a:rPr>
              <a:t>Entonces, lo que respecto de un sujeto es “éticamente necesario, es siempre en el orden objetivo éticamente posible. Lo que no es éticamente posible, jamás será éticamente necesario.</a:t>
            </a:r>
          </a:p>
          <a:p>
            <a:pPr marL="0" indent="0" algn="just">
              <a:buNone/>
            </a:pPr>
            <a:r>
              <a:rPr lang="es-CO" sz="2000" dirty="0" smtClean="0">
                <a:latin typeface="Arial" pitchFamily="34" charset="0"/>
                <a:cs typeface="Arial" pitchFamily="34" charset="0"/>
              </a:rPr>
              <a:t>Sobre lo anterior deduce lo siguiente: lo que es deber es siempre Derecho y no puede ser Deber lo que no sea Derecho.</a:t>
            </a:r>
          </a:p>
          <a:p>
            <a:pPr marL="0" indent="0" algn="just">
              <a:buNone/>
            </a:pPr>
            <a:r>
              <a:rPr lang="es-CO" sz="2000" dirty="0" smtClean="0">
                <a:latin typeface="Arial" pitchFamily="34" charset="0"/>
                <a:cs typeface="Arial" pitchFamily="34" charset="0"/>
              </a:rPr>
              <a:t>Para Del </a:t>
            </a:r>
            <a:r>
              <a:rPr lang="es-CO" sz="2000" dirty="0" err="1" smtClean="0">
                <a:latin typeface="Arial" pitchFamily="34" charset="0"/>
                <a:cs typeface="Arial" pitchFamily="34" charset="0"/>
              </a:rPr>
              <a:t>Vecchio</a:t>
            </a:r>
            <a:r>
              <a:rPr lang="es-CO" sz="2000" dirty="0" smtClean="0">
                <a:latin typeface="Arial" pitchFamily="34" charset="0"/>
                <a:cs typeface="Arial" pitchFamily="34" charset="0"/>
              </a:rPr>
              <a:t> el Derecho es una “coordinación objetiva de las acciones posibles entre varios sujetos, según un principio ético que los determina excluyendo todo impedimento”.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29538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Los datos empíricos aparecen coordinados en forma inexorable por la ley de la causalidad en el orden de los fenómenos y existe una razón prima teleológica (doctrina filosófica de las causa finales, que estudia los fines o propósitos) que es el obrar como ser racional.</a:t>
            </a:r>
          </a:p>
          <a:p>
            <a:pPr marL="0" indent="0" algn="just">
              <a:buNone/>
            </a:pPr>
            <a:r>
              <a:rPr lang="es-CO" sz="2000" dirty="0" smtClean="0">
                <a:latin typeface="Arial" pitchFamily="34" charset="0"/>
                <a:cs typeface="Arial" pitchFamily="34" charset="0"/>
              </a:rPr>
              <a:t>Para Del </a:t>
            </a:r>
            <a:r>
              <a:rPr lang="es-CO" sz="2000" dirty="0" err="1" smtClean="0">
                <a:latin typeface="Arial" pitchFamily="34" charset="0"/>
                <a:cs typeface="Arial" pitchFamily="34" charset="0"/>
              </a:rPr>
              <a:t>Vecchio</a:t>
            </a:r>
            <a:r>
              <a:rPr lang="es-CO" sz="2000" dirty="0" smtClean="0">
                <a:latin typeface="Arial" pitchFamily="34" charset="0"/>
                <a:cs typeface="Arial" pitchFamily="34" charset="0"/>
              </a:rPr>
              <a:t> el orden a tener en cuenta es:</a:t>
            </a:r>
          </a:p>
          <a:p>
            <a:pPr marL="0" indent="0" algn="ctr">
              <a:buNone/>
            </a:pPr>
            <a:r>
              <a:rPr lang="es-CO" sz="2000" dirty="0" smtClean="0">
                <a:latin typeface="Arial" pitchFamily="34" charset="0"/>
                <a:cs typeface="Arial" pitchFamily="34" charset="0"/>
              </a:rPr>
              <a:t>Ética – Derecho – Estado – </a:t>
            </a:r>
          </a:p>
          <a:p>
            <a:pPr marL="0" indent="0" algn="just">
              <a:buNone/>
            </a:pPr>
            <a:r>
              <a:rPr lang="es-CO" sz="2000" dirty="0" smtClean="0">
                <a:latin typeface="Arial" pitchFamily="34" charset="0"/>
                <a:cs typeface="Arial" pitchFamily="34" charset="0"/>
              </a:rPr>
              <a:t>En donde Ética es la ciencia normativa del obrar, entonces, la</a:t>
            </a:r>
          </a:p>
          <a:p>
            <a:pPr marL="0" indent="0" algn="just">
              <a:buNone/>
            </a:pPr>
            <a:r>
              <a:rPr lang="es-CO" sz="2000" dirty="0" smtClean="0">
                <a:latin typeface="Arial" pitchFamily="34" charset="0"/>
                <a:cs typeface="Arial" pitchFamily="34" charset="0"/>
              </a:rPr>
              <a:t>Ética Subjetiva es la moral, y la Ética Intersubjetiva es el Derecho.</a:t>
            </a:r>
          </a:p>
          <a:p>
            <a:pPr marL="0" indent="0" algn="just">
              <a:buNone/>
            </a:pPr>
            <a:r>
              <a:rPr lang="es-CO" sz="2000" dirty="0" smtClean="0">
                <a:latin typeface="Arial" pitchFamily="34" charset="0"/>
                <a:cs typeface="Arial" pitchFamily="34" charset="0"/>
              </a:rPr>
              <a:t>Para que exista un Derecho Positivo es necesario que se instaure una voluntad supraindividual. Entonces el Estado es sujeto de la voluntad que impone un ordenamiento jurídico sustentado en la autonomía. Sus elementos son: Territorio, ´pueblo y vínculo jurídico.</a:t>
            </a:r>
          </a:p>
          <a:p>
            <a:pPr marL="0" indent="0" algn="just">
              <a:buNone/>
            </a:pPr>
            <a:r>
              <a:rPr lang="es-CO" sz="2000" dirty="0">
                <a:latin typeface="Arial" pitchFamily="34" charset="0"/>
                <a:cs typeface="Arial" pitchFamily="34" charset="0"/>
              </a:rPr>
              <a:t>Para Savigny lo importante es un derecho histórico formado por las interpretaciones del </a:t>
            </a:r>
            <a:r>
              <a:rPr lang="es-CO" sz="2000" i="1" dirty="0">
                <a:latin typeface="Arial" pitchFamily="34" charset="0"/>
                <a:cs typeface="Arial" pitchFamily="34" charset="0"/>
              </a:rPr>
              <a:t>Corpus Iuris</a:t>
            </a:r>
            <a:r>
              <a:rPr lang="es-CO" sz="2000" dirty="0">
                <a:latin typeface="Arial" pitchFamily="34" charset="0"/>
                <a:cs typeface="Arial" pitchFamily="34" charset="0"/>
              </a:rPr>
              <a:t> y por la Costumbre Jurídica</a:t>
            </a:r>
            <a:r>
              <a:rPr lang="es-CO" sz="2000" dirty="0" smtClean="0">
                <a:latin typeface="Arial" pitchFamily="34" charset="0"/>
                <a:cs typeface="Arial" pitchFamily="34" charset="0"/>
              </a:rPr>
              <a:t>.</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144970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endParaRPr lang="es-CO" sz="2000" dirty="0" smtClean="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marL="0" indent="0" algn="just">
              <a:buNone/>
            </a:pPr>
            <a:endParaRPr lang="es-CO" sz="2000" dirty="0" smtClean="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marL="0" indent="0" algn="ctr">
              <a:buNone/>
            </a:pPr>
            <a:r>
              <a:rPr lang="es-CO" sz="4000" b="1" dirty="0" smtClean="0">
                <a:latin typeface="Arial" pitchFamily="34" charset="0"/>
                <a:cs typeface="Arial" pitchFamily="34" charset="0"/>
              </a:rPr>
              <a:t>LAS ESCUELAS DEL DERECHO</a:t>
            </a:r>
          </a:p>
        </p:txBody>
      </p:sp>
    </p:spTree>
    <p:extLst>
      <p:ext uri="{BB962C8B-B14F-4D97-AF65-F5344CB8AC3E}">
        <p14:creationId xmlns:p14="http://schemas.microsoft.com/office/powerpoint/2010/main" val="169964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LA ESCUELA HISTÓRICA</a:t>
            </a:r>
          </a:p>
          <a:p>
            <a:pPr marL="0" indent="0" algn="just">
              <a:buNone/>
            </a:pPr>
            <a:r>
              <a:rPr lang="es-CO" sz="2000" dirty="0" smtClean="0">
                <a:latin typeface="Arial" pitchFamily="34" charset="0"/>
                <a:cs typeface="Arial" pitchFamily="34" charset="0"/>
              </a:rPr>
              <a:t>Pretendió el estudio sistemático del derecho privado de la Compilación Justinianea, y sirvió de base a la doctrina romanticista del derecho europeo. Savigny fue el más importante representante de esta escuela histórica alemana, y participó en la pugna de los conceptos filosóficos de Kant, y Hegel, y la polémica de la codificación frente a </a:t>
            </a:r>
            <a:r>
              <a:rPr lang="es-CO" sz="2000" dirty="0" err="1" smtClean="0">
                <a:latin typeface="Arial" pitchFamily="34" charset="0"/>
                <a:cs typeface="Arial" pitchFamily="34" charset="0"/>
              </a:rPr>
              <a:t>Thibaut</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Para Savigny lo importante es un derecho histórico formado por las interpretaciones del </a:t>
            </a:r>
            <a:r>
              <a:rPr lang="es-CO" sz="2000" i="1" dirty="0" smtClean="0">
                <a:latin typeface="Arial" pitchFamily="34" charset="0"/>
                <a:cs typeface="Arial" pitchFamily="34" charset="0"/>
              </a:rPr>
              <a:t>Corpus Iuris</a:t>
            </a:r>
            <a:r>
              <a:rPr lang="es-CO" sz="2000" dirty="0" smtClean="0">
                <a:latin typeface="Arial" pitchFamily="34" charset="0"/>
                <a:cs typeface="Arial" pitchFamily="34" charset="0"/>
              </a:rPr>
              <a:t> y por la Costumbre Jurídica.</a:t>
            </a:r>
          </a:p>
          <a:p>
            <a:pPr marL="0" indent="0" algn="just">
              <a:buNone/>
            </a:pPr>
            <a:r>
              <a:rPr lang="es-CO" sz="2000" dirty="0">
                <a:latin typeface="Arial" pitchFamily="34" charset="0"/>
                <a:cs typeface="Arial" pitchFamily="34" charset="0"/>
              </a:rPr>
              <a:t>Durante los siglos XI y XII, el </a:t>
            </a:r>
            <a:r>
              <a:rPr lang="es-CO" sz="2000" i="1" dirty="0">
                <a:latin typeface="Arial" pitchFamily="34" charset="0"/>
                <a:cs typeface="Arial" pitchFamily="34" charset="0"/>
              </a:rPr>
              <a:t>Corpus </a:t>
            </a:r>
            <a:r>
              <a:rPr lang="es-CO" sz="2000" i="1" dirty="0" err="1">
                <a:latin typeface="Arial" pitchFamily="34" charset="0"/>
                <a:cs typeface="Arial" pitchFamily="34" charset="0"/>
              </a:rPr>
              <a:t>Civilis</a:t>
            </a:r>
            <a:r>
              <a:rPr lang="es-CO" sz="2000" dirty="0">
                <a:latin typeface="Arial" pitchFamily="34" charset="0"/>
                <a:cs typeface="Arial" pitchFamily="34" charset="0"/>
              </a:rPr>
              <a:t> del Derecho Justinianeo fue redescubierto por los estudiosos de Italia y del sur de Francia, para ser enseñado, formando la escuela de los glosadores o comentaristas y </a:t>
            </a:r>
            <a:r>
              <a:rPr lang="es-CO" sz="2000" dirty="0" err="1">
                <a:latin typeface="Arial" pitchFamily="34" charset="0"/>
                <a:cs typeface="Arial" pitchFamily="34" charset="0"/>
              </a:rPr>
              <a:t>postglosadores</a:t>
            </a:r>
            <a:r>
              <a:rPr lang="es-CO" sz="2000" dirty="0">
                <a:latin typeface="Arial" pitchFamily="34" charset="0"/>
                <a:cs typeface="Arial" pitchFamily="34" charset="0"/>
              </a:rPr>
              <a:t>.</a:t>
            </a:r>
          </a:p>
          <a:p>
            <a:pPr marL="0" indent="0" algn="just">
              <a:buNone/>
            </a:pPr>
            <a:r>
              <a:rPr lang="es-CO" sz="2000" dirty="0">
                <a:latin typeface="Arial" pitchFamily="34" charset="0"/>
                <a:cs typeface="Arial" pitchFamily="34" charset="0"/>
              </a:rPr>
              <a:t>Los primeros enseñaban el derecho romano justinianeo; los segundos, intentaron adaptar el derecho romano justinianeo a la práctica forense de su época, lo que conformó el </a:t>
            </a:r>
            <a:r>
              <a:rPr lang="es-CO" sz="2000" i="1" dirty="0" err="1">
                <a:latin typeface="Arial" pitchFamily="34" charset="0"/>
                <a:cs typeface="Arial" pitchFamily="34" charset="0"/>
              </a:rPr>
              <a:t>mos</a:t>
            </a:r>
            <a:r>
              <a:rPr lang="es-CO" sz="2000" i="1" dirty="0">
                <a:latin typeface="Arial" pitchFamily="34" charset="0"/>
                <a:cs typeface="Arial" pitchFamily="34" charset="0"/>
              </a:rPr>
              <a:t> </a:t>
            </a:r>
            <a:r>
              <a:rPr lang="es-CO" sz="2000" i="1" dirty="0" err="1">
                <a:latin typeface="Arial" pitchFamily="34" charset="0"/>
                <a:cs typeface="Arial" pitchFamily="34" charset="0"/>
              </a:rPr>
              <a:t>italicus</a:t>
            </a:r>
            <a:r>
              <a:rPr lang="es-CO" sz="2000" i="1" dirty="0" smtClean="0">
                <a:latin typeface="Arial" pitchFamily="34" charset="0"/>
                <a:cs typeface="Arial" pitchFamily="34" charset="0"/>
              </a:rPr>
              <a:t>.</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84115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La </a:t>
            </a:r>
            <a:r>
              <a:rPr lang="es-CO" sz="2000" dirty="0">
                <a:latin typeface="Arial" pitchFamily="34" charset="0"/>
                <a:cs typeface="Arial" pitchFamily="34" charset="0"/>
              </a:rPr>
              <a:t>felicidad consistirá fundamentalmente en un bien del alma: </a:t>
            </a:r>
            <a:r>
              <a:rPr lang="es-CO" sz="2000" b="1" dirty="0">
                <a:latin typeface="Arial" pitchFamily="34" charset="0"/>
                <a:cs typeface="Arial" pitchFamily="34" charset="0"/>
              </a:rPr>
              <a:t>la </a:t>
            </a:r>
            <a:r>
              <a:rPr lang="es-CO" sz="2000" b="1" dirty="0" smtClean="0">
                <a:latin typeface="Arial" pitchFamily="34" charset="0"/>
                <a:cs typeface="Arial" pitchFamily="34" charset="0"/>
              </a:rPr>
              <a:t>contemplación.</a:t>
            </a:r>
          </a:p>
          <a:p>
            <a:pPr marL="0" indent="0" algn="just">
              <a:buNone/>
            </a:pPr>
            <a:r>
              <a:rPr lang="es-CO" sz="2000" dirty="0" smtClean="0">
                <a:latin typeface="Arial" pitchFamily="34" charset="0"/>
                <a:cs typeface="Arial" pitchFamily="34" charset="0"/>
              </a:rPr>
              <a:t>El ser humano debe generar el </a:t>
            </a:r>
            <a:r>
              <a:rPr lang="es-CO" sz="2000" dirty="0">
                <a:latin typeface="Arial" pitchFamily="34" charset="0"/>
                <a:cs typeface="Arial" pitchFamily="34" charset="0"/>
              </a:rPr>
              <a:t>pleno desarrollo de aquello que le es más esencial: la </a:t>
            </a:r>
            <a:r>
              <a:rPr lang="es-CO" sz="2000" dirty="0" smtClean="0">
                <a:latin typeface="Arial" pitchFamily="34" charset="0"/>
                <a:cs typeface="Arial" pitchFamily="34" charset="0"/>
              </a:rPr>
              <a:t>inteligencia, </a:t>
            </a:r>
            <a:r>
              <a:rPr lang="es-CO" sz="2000" dirty="0">
                <a:latin typeface="Arial" pitchFamily="34" charset="0"/>
                <a:cs typeface="Arial" pitchFamily="34" charset="0"/>
              </a:rPr>
              <a:t>la actividad </a:t>
            </a:r>
            <a:r>
              <a:rPr lang="es-CO" sz="2000" dirty="0" smtClean="0">
                <a:latin typeface="Arial" pitchFamily="34" charset="0"/>
                <a:cs typeface="Arial" pitchFamily="34" charset="0"/>
              </a:rPr>
              <a:t>contemplativa. Entonces será </a:t>
            </a:r>
            <a:r>
              <a:rPr lang="es-CO" sz="2000" dirty="0">
                <a:latin typeface="Arial" pitchFamily="34" charset="0"/>
                <a:cs typeface="Arial" pitchFamily="34" charset="0"/>
              </a:rPr>
              <a:t>la virtud de la </a:t>
            </a:r>
            <a:r>
              <a:rPr lang="es-CO" sz="2000" b="1" dirty="0">
                <a:latin typeface="Arial" pitchFamily="34" charset="0"/>
                <a:cs typeface="Arial" pitchFamily="34" charset="0"/>
              </a:rPr>
              <a:t>sabiduría</a:t>
            </a:r>
            <a:r>
              <a:rPr lang="es-CO" sz="2000" dirty="0">
                <a:latin typeface="Arial" pitchFamily="34" charset="0"/>
                <a:cs typeface="Arial" pitchFamily="34" charset="0"/>
              </a:rPr>
              <a:t> la que le procure al </a:t>
            </a:r>
            <a:r>
              <a:rPr lang="es-CO" sz="2000" dirty="0" smtClean="0">
                <a:latin typeface="Arial" pitchFamily="34" charset="0"/>
                <a:cs typeface="Arial" pitchFamily="34" charset="0"/>
              </a:rPr>
              <a:t>ser humano </a:t>
            </a:r>
            <a:r>
              <a:rPr lang="es-CO" sz="2000" dirty="0">
                <a:latin typeface="Arial" pitchFamily="34" charset="0"/>
                <a:cs typeface="Arial" pitchFamily="34" charset="0"/>
              </a:rPr>
              <a:t>la verdadera felicidad, aunque deba conjugarla con otras virtudes y con los bienes exteriores</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Para Aristóteles existen </a:t>
            </a:r>
            <a:r>
              <a:rPr lang="es-CO" sz="2000" dirty="0">
                <a:latin typeface="Arial" pitchFamily="34" charset="0"/>
                <a:cs typeface="Arial" pitchFamily="34" charset="0"/>
              </a:rPr>
              <a:t>dos clases de virtudes: </a:t>
            </a:r>
            <a:r>
              <a:rPr lang="es-CO" sz="2000" b="1" dirty="0">
                <a:latin typeface="Arial" pitchFamily="34" charset="0"/>
                <a:cs typeface="Arial" pitchFamily="34" charset="0"/>
              </a:rPr>
              <a:t>virtudes éticas</a:t>
            </a:r>
            <a:r>
              <a:rPr lang="es-CO" sz="2000" dirty="0">
                <a:latin typeface="Arial" pitchFamily="34" charset="0"/>
                <a:cs typeface="Arial" pitchFamily="34" charset="0"/>
              </a:rPr>
              <a:t> y </a:t>
            </a:r>
            <a:r>
              <a:rPr lang="es-CO" sz="2000" b="1" dirty="0">
                <a:latin typeface="Arial" pitchFamily="34" charset="0"/>
                <a:cs typeface="Arial" pitchFamily="34" charset="0"/>
              </a:rPr>
              <a:t>virtudes </a:t>
            </a:r>
            <a:r>
              <a:rPr lang="es-CO" sz="2000" b="1" dirty="0" err="1">
                <a:latin typeface="Arial" pitchFamily="34" charset="0"/>
                <a:cs typeface="Arial" pitchFamily="34" charset="0"/>
              </a:rPr>
              <a:t>dianoéticas</a:t>
            </a:r>
            <a:r>
              <a:rPr lang="es-CO" sz="2000" dirty="0">
                <a:latin typeface="Arial" pitchFamily="34" charset="0"/>
                <a:cs typeface="Arial" pitchFamily="34" charset="0"/>
              </a:rPr>
              <a:t>. Ambas expresan la excelencia del </a:t>
            </a:r>
            <a:r>
              <a:rPr lang="es-CO" sz="2000" dirty="0" smtClean="0">
                <a:latin typeface="Arial" pitchFamily="34" charset="0"/>
                <a:cs typeface="Arial" pitchFamily="34" charset="0"/>
              </a:rPr>
              <a:t>ser humano </a:t>
            </a:r>
            <a:r>
              <a:rPr lang="es-CO" sz="2000" dirty="0">
                <a:latin typeface="Arial" pitchFamily="34" charset="0"/>
                <a:cs typeface="Arial" pitchFamily="34" charset="0"/>
              </a:rPr>
              <a:t>y su consecución produce la felicidad, ya que ésta última es </a:t>
            </a:r>
            <a:r>
              <a:rPr lang="es-CO" sz="2000" dirty="0" smtClean="0">
                <a:latin typeface="Arial" pitchFamily="34" charset="0"/>
                <a:cs typeface="Arial" pitchFamily="34" charset="0"/>
              </a:rPr>
              <a:t>la </a:t>
            </a:r>
            <a:r>
              <a:rPr lang="es-CO" sz="2000" dirty="0">
                <a:latin typeface="Arial" pitchFamily="34" charset="0"/>
                <a:cs typeface="Arial" pitchFamily="34" charset="0"/>
              </a:rPr>
              <a:t>actividad del </a:t>
            </a:r>
            <a:r>
              <a:rPr lang="es-CO" sz="2000" dirty="0" smtClean="0">
                <a:latin typeface="Arial" pitchFamily="34" charset="0"/>
                <a:cs typeface="Arial" pitchFamily="34" charset="0"/>
              </a:rPr>
              <a:t>ser humano </a:t>
            </a:r>
            <a:r>
              <a:rPr lang="es-CO" sz="2000" dirty="0">
                <a:latin typeface="Arial" pitchFamily="34" charset="0"/>
                <a:cs typeface="Arial" pitchFamily="34" charset="0"/>
              </a:rPr>
              <a:t>conforme a la </a:t>
            </a:r>
            <a:r>
              <a:rPr lang="es-CO" sz="2000" dirty="0" smtClean="0">
                <a:latin typeface="Arial" pitchFamily="34" charset="0"/>
                <a:cs typeface="Arial" pitchFamily="34" charset="0"/>
              </a:rPr>
              <a:t>virtud.</a:t>
            </a:r>
          </a:p>
          <a:p>
            <a:pPr marL="0" indent="0" algn="just">
              <a:buNone/>
            </a:pPr>
            <a:r>
              <a:rPr lang="es-CO" sz="2000" b="1" dirty="0" smtClean="0">
                <a:latin typeface="Arial" pitchFamily="34" charset="0"/>
                <a:cs typeface="Arial" pitchFamily="34" charset="0"/>
              </a:rPr>
              <a:t>Virtudes Éticas.</a:t>
            </a:r>
            <a:r>
              <a:rPr lang="es-CO" sz="2000" dirty="0" smtClean="0">
                <a:latin typeface="Arial" pitchFamily="34" charset="0"/>
                <a:cs typeface="Arial" pitchFamily="34" charset="0"/>
              </a:rPr>
              <a:t> Se adquieren por </a:t>
            </a:r>
            <a:r>
              <a:rPr lang="es-CO" sz="2000" b="1" dirty="0">
                <a:latin typeface="Arial" pitchFamily="34" charset="0"/>
                <a:cs typeface="Arial" pitchFamily="34" charset="0"/>
              </a:rPr>
              <a:t>la costumbre </a:t>
            </a:r>
            <a:r>
              <a:rPr lang="es-CO" sz="2000" dirty="0" smtClean="0">
                <a:latin typeface="Arial" pitchFamily="34" charset="0"/>
                <a:cs typeface="Arial" pitchFamily="34" charset="0"/>
              </a:rPr>
              <a:t>y permiten dominar la </a:t>
            </a:r>
            <a:r>
              <a:rPr lang="es-CO" sz="2000" dirty="0">
                <a:latin typeface="Arial" pitchFamily="34" charset="0"/>
                <a:cs typeface="Arial" pitchFamily="34" charset="0"/>
              </a:rPr>
              <a:t>parte irracional del </a:t>
            </a:r>
            <a:r>
              <a:rPr lang="es-CO" sz="2000" dirty="0" smtClean="0">
                <a:latin typeface="Arial" pitchFamily="34" charset="0"/>
                <a:cs typeface="Arial" pitchFamily="34" charset="0"/>
              </a:rPr>
              <a:t>ser, regulando las </a:t>
            </a:r>
            <a:r>
              <a:rPr lang="es-CO" sz="2000" dirty="0">
                <a:latin typeface="Arial" pitchFamily="34" charset="0"/>
                <a:cs typeface="Arial" pitchFamily="34" charset="0"/>
              </a:rPr>
              <a:t>relaciones entre </a:t>
            </a:r>
            <a:r>
              <a:rPr lang="es-CO" sz="2000" dirty="0" smtClean="0">
                <a:latin typeface="Arial" pitchFamily="34" charset="0"/>
                <a:cs typeface="Arial" pitchFamily="34" charset="0"/>
              </a:rPr>
              <a:t>las personas. </a:t>
            </a:r>
            <a:r>
              <a:rPr lang="es-CO" sz="2000" dirty="0">
                <a:latin typeface="Arial" pitchFamily="34" charset="0"/>
                <a:cs typeface="Arial" pitchFamily="34" charset="0"/>
              </a:rPr>
              <a:t>Las </a:t>
            </a:r>
            <a:r>
              <a:rPr lang="es-CO" sz="2000" dirty="0" smtClean="0">
                <a:latin typeface="Arial" pitchFamily="34" charset="0"/>
                <a:cs typeface="Arial" pitchFamily="34" charset="0"/>
              </a:rPr>
              <a:t>más </a:t>
            </a:r>
            <a:r>
              <a:rPr lang="es-CO" sz="2000" dirty="0">
                <a:latin typeface="Arial" pitchFamily="34" charset="0"/>
                <a:cs typeface="Arial" pitchFamily="34" charset="0"/>
              </a:rPr>
              <a:t>importantes son: </a:t>
            </a:r>
            <a:r>
              <a:rPr lang="es-CO" sz="2000" dirty="0" smtClean="0">
                <a:latin typeface="Arial" pitchFamily="34" charset="0"/>
                <a:cs typeface="Arial" pitchFamily="34" charset="0"/>
              </a:rPr>
              <a:t>fortaleza</a:t>
            </a:r>
            <a:r>
              <a:rPr lang="es-CO" sz="2000" dirty="0">
                <a:latin typeface="Arial" pitchFamily="34" charset="0"/>
                <a:cs typeface="Arial" pitchFamily="34" charset="0"/>
              </a:rPr>
              <a:t>, </a:t>
            </a:r>
            <a:r>
              <a:rPr lang="es-CO" sz="2000" dirty="0" smtClean="0">
                <a:latin typeface="Arial" pitchFamily="34" charset="0"/>
                <a:cs typeface="Arial" pitchFamily="34" charset="0"/>
              </a:rPr>
              <a:t>templanza y justicia</a:t>
            </a:r>
            <a:r>
              <a:rPr lang="es-CO" sz="2000" dirty="0">
                <a:latin typeface="Arial" pitchFamily="34" charset="0"/>
                <a:cs typeface="Arial" pitchFamily="34" charset="0"/>
              </a:rPr>
              <a:t>.</a:t>
            </a:r>
            <a:endParaRPr lang="es-CO" sz="2000" b="1" dirty="0">
              <a:latin typeface="Arial" pitchFamily="34" charset="0"/>
              <a:cs typeface="Arial" pitchFamily="34" charset="0"/>
            </a:endParaRPr>
          </a:p>
        </p:txBody>
      </p:sp>
    </p:spTree>
    <p:extLst>
      <p:ext uri="{BB962C8B-B14F-4D97-AF65-F5344CB8AC3E}">
        <p14:creationId xmlns:p14="http://schemas.microsoft.com/office/powerpoint/2010/main" val="53848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El </a:t>
            </a:r>
            <a:r>
              <a:rPr lang="es-CO" sz="2000" i="1" dirty="0" err="1">
                <a:latin typeface="Arial" pitchFamily="34" charset="0"/>
                <a:cs typeface="Arial" pitchFamily="34" charset="0"/>
              </a:rPr>
              <a:t>mos</a:t>
            </a:r>
            <a:r>
              <a:rPr lang="es-CO" sz="2000" i="1" dirty="0">
                <a:latin typeface="Arial" pitchFamily="34" charset="0"/>
                <a:cs typeface="Arial" pitchFamily="34" charset="0"/>
              </a:rPr>
              <a:t> </a:t>
            </a:r>
            <a:r>
              <a:rPr lang="es-CO" sz="2000" i="1" dirty="0" err="1">
                <a:latin typeface="Arial" pitchFamily="34" charset="0"/>
                <a:cs typeface="Arial" pitchFamily="34" charset="0"/>
              </a:rPr>
              <a:t>italicus</a:t>
            </a:r>
            <a:r>
              <a:rPr lang="es-CO" sz="2000" dirty="0">
                <a:latin typeface="Arial" pitchFamily="34" charset="0"/>
                <a:cs typeface="Arial" pitchFamily="34" charset="0"/>
              </a:rPr>
              <a:t> penetró a Francia, pero con una mirada dogmática histórica, sociológica y filológica creando el </a:t>
            </a:r>
            <a:r>
              <a:rPr lang="es-CO" sz="2000" i="1" dirty="0" err="1">
                <a:latin typeface="Arial" pitchFamily="34" charset="0"/>
                <a:cs typeface="Arial" pitchFamily="34" charset="0"/>
              </a:rPr>
              <a:t>mos</a:t>
            </a:r>
            <a:r>
              <a:rPr lang="es-CO" sz="2000" i="1" dirty="0">
                <a:latin typeface="Arial" pitchFamily="34" charset="0"/>
                <a:cs typeface="Arial" pitchFamily="34" charset="0"/>
              </a:rPr>
              <a:t> </a:t>
            </a:r>
            <a:r>
              <a:rPr lang="es-CO" sz="2000" i="1" dirty="0" err="1">
                <a:latin typeface="Arial" pitchFamily="34" charset="0"/>
                <a:cs typeface="Arial" pitchFamily="34" charset="0"/>
              </a:rPr>
              <a:t>gallicus</a:t>
            </a:r>
            <a:r>
              <a:rPr lang="es-CO" sz="2000" i="1" dirty="0">
                <a:latin typeface="Arial" pitchFamily="34" charset="0"/>
                <a:cs typeface="Arial" pitchFamily="34" charset="0"/>
              </a:rPr>
              <a:t>.</a:t>
            </a:r>
            <a:endParaRPr lang="es-CO" sz="2000" dirty="0">
              <a:latin typeface="Arial" pitchFamily="34" charset="0"/>
              <a:cs typeface="Arial" pitchFamily="34" charset="0"/>
            </a:endParaRPr>
          </a:p>
          <a:p>
            <a:pPr marL="0" indent="0" algn="just">
              <a:buNone/>
            </a:pPr>
            <a:r>
              <a:rPr lang="es-CO" sz="2000" dirty="0" smtClean="0">
                <a:latin typeface="Arial" pitchFamily="34" charset="0"/>
                <a:cs typeface="Arial" pitchFamily="34" charset="0"/>
              </a:rPr>
              <a:t>Esta </a:t>
            </a:r>
            <a:r>
              <a:rPr lang="es-CO" sz="2000" dirty="0">
                <a:latin typeface="Arial" pitchFamily="34" charset="0"/>
                <a:cs typeface="Arial" pitchFamily="34" charset="0"/>
              </a:rPr>
              <a:t>corriente penetró a Alemania gracias a la presión ejercida por los Hugonotes (protestantes calvinistas en Francia), generando en Alemania el desarrollo de otra corriente de pensamiento jurídico: el </a:t>
            </a:r>
            <a:r>
              <a:rPr lang="es-CO" sz="2000" i="1" dirty="0" err="1">
                <a:latin typeface="Arial" pitchFamily="34" charset="0"/>
                <a:cs typeface="Arial" pitchFamily="34" charset="0"/>
              </a:rPr>
              <a:t>ius</a:t>
            </a:r>
            <a:r>
              <a:rPr lang="es-CO" sz="2000" i="1" dirty="0">
                <a:latin typeface="Arial" pitchFamily="34" charset="0"/>
                <a:cs typeface="Arial" pitchFamily="34" charset="0"/>
              </a:rPr>
              <a:t> </a:t>
            </a:r>
            <a:r>
              <a:rPr lang="es-CO" sz="2000" i="1" dirty="0" err="1">
                <a:latin typeface="Arial" pitchFamily="34" charset="0"/>
                <a:cs typeface="Arial" pitchFamily="34" charset="0"/>
              </a:rPr>
              <a:t>modernum</a:t>
            </a:r>
            <a:r>
              <a:rPr lang="es-CO" sz="2000" i="1" dirty="0">
                <a:latin typeface="Arial" pitchFamily="34" charset="0"/>
                <a:cs typeface="Arial" pitchFamily="34" charset="0"/>
              </a:rPr>
              <a:t> </a:t>
            </a:r>
            <a:r>
              <a:rPr lang="es-CO" sz="2000" i="1" dirty="0" err="1">
                <a:latin typeface="Arial" pitchFamily="34" charset="0"/>
                <a:cs typeface="Arial" pitchFamily="34" charset="0"/>
              </a:rPr>
              <a:t>pandectorum</a:t>
            </a:r>
            <a:r>
              <a:rPr lang="es-CO" sz="2000" dirty="0">
                <a:latin typeface="Arial" pitchFamily="34" charset="0"/>
                <a:cs typeface="Arial" pitchFamily="34" charset="0"/>
              </a:rPr>
              <a:t> o utilización moderna de las Pandectas (nombre griego con el cual se conoce el Digesto de Justiniano).</a:t>
            </a:r>
          </a:p>
          <a:p>
            <a:pPr marL="0" indent="0" algn="just">
              <a:buNone/>
            </a:pPr>
            <a:r>
              <a:rPr lang="es-CO" sz="2000" dirty="0">
                <a:latin typeface="Arial" pitchFamily="34" charset="0"/>
                <a:cs typeface="Arial" pitchFamily="34" charset="0"/>
              </a:rPr>
              <a:t>En el siglo XV, el derecho romano junto con el derecho canónico de la iglesia católica romana, se convirtió en el Derecho Común o </a:t>
            </a:r>
            <a:r>
              <a:rPr lang="es-CO" sz="2000" i="1" dirty="0" err="1">
                <a:latin typeface="Arial" pitchFamily="34" charset="0"/>
                <a:cs typeface="Arial" pitchFamily="34" charset="0"/>
              </a:rPr>
              <a:t>ius</a:t>
            </a:r>
            <a:r>
              <a:rPr lang="es-CO" sz="2000" i="1" dirty="0">
                <a:latin typeface="Arial" pitchFamily="34" charset="0"/>
                <a:cs typeface="Arial" pitchFamily="34" charset="0"/>
              </a:rPr>
              <a:t> </a:t>
            </a:r>
            <a:r>
              <a:rPr lang="es-CO" sz="2000" i="1" dirty="0" err="1">
                <a:latin typeface="Arial" pitchFamily="34" charset="0"/>
                <a:cs typeface="Arial" pitchFamily="34" charset="0"/>
              </a:rPr>
              <a:t>commune</a:t>
            </a:r>
            <a:r>
              <a:rPr lang="es-CO" sz="2000" dirty="0">
                <a:latin typeface="Arial" pitchFamily="34" charset="0"/>
                <a:cs typeface="Arial" pitchFamily="34" charset="0"/>
              </a:rPr>
              <a:t> del oriente y centro europeo, menos en Inglaterra.</a:t>
            </a:r>
          </a:p>
          <a:p>
            <a:pPr marL="0" indent="0" algn="just">
              <a:buNone/>
            </a:pPr>
            <a:r>
              <a:rPr lang="es-CO" sz="2000" dirty="0" smtClean="0">
                <a:latin typeface="Arial" pitchFamily="34" charset="0"/>
                <a:cs typeface="Arial" pitchFamily="34" charset="0"/>
              </a:rPr>
              <a:t>El derecho es para Savigny producto del pueblo, es decir, que se encuentra en el espíritu popular (</a:t>
            </a:r>
            <a:r>
              <a:rPr lang="es-CO" sz="2000" i="1" dirty="0" err="1" smtClean="0">
                <a:latin typeface="Arial" pitchFamily="34" charset="0"/>
                <a:cs typeface="Arial" pitchFamily="34" charset="0"/>
              </a:rPr>
              <a:t>Volksgeist</a:t>
            </a:r>
            <a:r>
              <a:rPr lang="es-CO" sz="2000" dirty="0" smtClean="0">
                <a:latin typeface="Arial" pitchFamily="34" charset="0"/>
                <a:cs typeface="Arial" pitchFamily="34" charset="0"/>
              </a:rPr>
              <a:t>) y el legislador lo que hace es entrar en acción luego que los juristas han consolidado el espíritu popular de la ley.</a:t>
            </a:r>
          </a:p>
        </p:txBody>
      </p:sp>
    </p:spTree>
    <p:extLst>
      <p:ext uri="{BB962C8B-B14F-4D97-AF65-F5344CB8AC3E}">
        <p14:creationId xmlns:p14="http://schemas.microsoft.com/office/powerpoint/2010/main" val="29417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itchFamily="34" charset="0"/>
                <a:cs typeface="Arial" pitchFamily="34" charset="0"/>
              </a:rPr>
              <a:t>El derecho es más que la suma de sus normas jurídicas existentes, pues están las Instituciones Jurídicas, que junto con las normas son expresión de una totalidad más profunda que puede conocerse por medio de un método de “Construcción”, pues expresa siempre un contenido intelectual que debe ser reconstruido racional y conceptualmente</a:t>
            </a:r>
          </a:p>
          <a:p>
            <a:pPr marL="0" indent="0" algn="just">
              <a:buNone/>
            </a:pPr>
            <a:r>
              <a:rPr lang="es-CO" sz="2000" dirty="0" smtClean="0">
                <a:latin typeface="Arial" pitchFamily="34" charset="0"/>
                <a:cs typeface="Arial" pitchFamily="34" charset="0"/>
              </a:rPr>
              <a:t>Para la interpretación de la ley se deben tener en cuenta cuatro (4) elementos:</a:t>
            </a:r>
          </a:p>
          <a:p>
            <a:pPr algn="just"/>
            <a:r>
              <a:rPr lang="es-CO" sz="2000" dirty="0" smtClean="0">
                <a:latin typeface="Arial" pitchFamily="34" charset="0"/>
                <a:cs typeface="Arial" pitchFamily="34" charset="0"/>
              </a:rPr>
              <a:t>Gramatical – Histórico – Lógico - Sistemático</a:t>
            </a:r>
          </a:p>
          <a:p>
            <a:pPr marL="0" indent="0" algn="just">
              <a:buNone/>
            </a:pPr>
            <a:r>
              <a:rPr lang="es-CO" sz="2000" dirty="0" smtClean="0">
                <a:latin typeface="Arial" pitchFamily="34" charset="0"/>
                <a:cs typeface="Arial" pitchFamily="34" charset="0"/>
              </a:rPr>
              <a:t>Lo importante es la unidad y plenitud del orden jurídico, pues el derecho positivo busca la capacidad del sistema de autocompletarse, lo cual se lleva a cabo mediante el método de la construcción, que supone:</a:t>
            </a:r>
          </a:p>
          <a:p>
            <a:pPr algn="just"/>
            <a:r>
              <a:rPr lang="es-CO" sz="2000" dirty="0" smtClean="0">
                <a:latin typeface="Arial" pitchFamily="34" charset="0"/>
                <a:cs typeface="Arial" pitchFamily="34" charset="0"/>
              </a:rPr>
              <a:t>Integración Sistemática – Analogía</a:t>
            </a:r>
          </a:p>
          <a:p>
            <a:pPr marL="0" indent="0" algn="just">
              <a:buNone/>
            </a:pP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419331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ESCUELA DEL DERECHO NATURAL O IUS NATURALISMO</a:t>
            </a:r>
          </a:p>
          <a:p>
            <a:pPr marL="0" indent="0" algn="just">
              <a:buNone/>
            </a:pPr>
            <a:r>
              <a:rPr lang="es-CO" sz="2000" dirty="0" smtClean="0">
                <a:latin typeface="Arial" pitchFamily="34" charset="0"/>
                <a:cs typeface="Arial" pitchFamily="34" charset="0"/>
              </a:rPr>
              <a:t>Cuando hablamos de esta escuela nos referimos a un conjunto de normas y principios jurídicos que se derivan de la razón humana, y que existen como principios inmutables y universales.</a:t>
            </a:r>
          </a:p>
          <a:p>
            <a:pPr marL="0" indent="0" algn="just">
              <a:buNone/>
            </a:pPr>
            <a:r>
              <a:rPr lang="es-CO" sz="2000" dirty="0" smtClean="0">
                <a:latin typeface="Arial" pitchFamily="34" charset="0"/>
                <a:cs typeface="Arial" pitchFamily="34" charset="0"/>
              </a:rPr>
              <a:t>Acepciones</a:t>
            </a:r>
          </a:p>
          <a:p>
            <a:pPr algn="just"/>
            <a:r>
              <a:rPr lang="es-CO" sz="2000" dirty="0" smtClean="0">
                <a:latin typeface="Arial" pitchFamily="34" charset="0"/>
                <a:cs typeface="Arial" pitchFamily="34" charset="0"/>
              </a:rPr>
              <a:t>Investigación de lo justo por medio de un estudio racional y concreto de las realidades sociales orientado por la consideración de la finalidad del hombre y del universo.</a:t>
            </a:r>
          </a:p>
          <a:p>
            <a:pPr algn="just"/>
            <a:r>
              <a:rPr lang="es-CO" sz="2000" dirty="0" smtClean="0">
                <a:latin typeface="Arial" pitchFamily="34" charset="0"/>
                <a:cs typeface="Arial" pitchFamily="34" charset="0"/>
              </a:rPr>
              <a:t>Principios inmutables, descubiertos por la razón humana, que permiten comprobar el valor de las reglas de conducta positivas, admitidas por el Derecho Positivo.</a:t>
            </a:r>
          </a:p>
          <a:p>
            <a:pPr marL="0" indent="0" algn="just">
              <a:buNone/>
            </a:pPr>
            <a:endParaRPr lang="es-CO" sz="2000" dirty="0" smtClean="0">
              <a:latin typeface="Arial" pitchFamily="34" charset="0"/>
              <a:cs typeface="Arial" pitchFamily="34" charset="0"/>
            </a:endParaRPr>
          </a:p>
          <a:p>
            <a:pPr marL="0" indent="0" algn="just">
              <a:buNone/>
            </a:pPr>
            <a:r>
              <a:rPr lang="es-CO" sz="2000" dirty="0" smtClean="0">
                <a:latin typeface="Arial" pitchFamily="34" charset="0"/>
                <a:cs typeface="Arial" pitchFamily="34" charset="0"/>
              </a:rPr>
              <a:t>En filosofía del Derecho también se habla del Derecho Natural</a:t>
            </a:r>
          </a:p>
        </p:txBody>
      </p:sp>
    </p:spTree>
    <p:extLst>
      <p:ext uri="{BB962C8B-B14F-4D97-AF65-F5344CB8AC3E}">
        <p14:creationId xmlns:p14="http://schemas.microsoft.com/office/powerpoint/2010/main" val="67724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algn="just"/>
            <a:r>
              <a:rPr lang="es-CO" sz="2000" dirty="0" smtClean="0">
                <a:latin typeface="Arial" pitchFamily="34" charset="0"/>
                <a:cs typeface="Arial" pitchFamily="34" charset="0"/>
              </a:rPr>
              <a:t>Por encima del Derecho Positivo, existe un derecho independiente, que se justifica en la exigencia misma de introducir el concepto de Derecho y del Estado el valor fundamental de la persona humana.</a:t>
            </a:r>
          </a:p>
          <a:p>
            <a:pPr algn="just"/>
            <a:r>
              <a:rPr lang="es-CO" sz="2000" dirty="0" smtClean="0">
                <a:latin typeface="Arial" pitchFamily="34" charset="0"/>
                <a:cs typeface="Arial" pitchFamily="34" charset="0"/>
              </a:rPr>
              <a:t>Los principios del Derecho Natural se basan en la naturaleza humana. Pero actualmente, se alude no sólo a la naturaleza del ser humano, sino a un conjunto de realidades en las cuales se desarrollan la convivencia social (factores culturales, sociológicos, económicos, etc.)</a:t>
            </a:r>
          </a:p>
          <a:p>
            <a:pPr marL="0" indent="0" algn="just">
              <a:buNone/>
            </a:pPr>
            <a:r>
              <a:rPr lang="es-CO" sz="2000" dirty="0" smtClean="0">
                <a:latin typeface="Arial" pitchFamily="34" charset="0"/>
                <a:cs typeface="Arial" pitchFamily="34" charset="0"/>
              </a:rPr>
              <a:t>Una expresión </a:t>
            </a:r>
            <a:r>
              <a:rPr lang="es-CO" sz="2000" dirty="0">
                <a:latin typeface="Arial" pitchFamily="34" charset="0"/>
                <a:cs typeface="Arial" pitchFamily="34" charset="0"/>
              </a:rPr>
              <a:t>contemporánea -no </a:t>
            </a:r>
            <a:r>
              <a:rPr lang="es-CO" sz="2000" dirty="0" smtClean="0">
                <a:latin typeface="Arial" pitchFamily="34" charset="0"/>
                <a:cs typeface="Arial" pitchFamily="34" charset="0"/>
              </a:rPr>
              <a:t>única- del Derecho Natural, han sido considerados los Derechos Humanos Fundamentales, pues son básicos para el ser humano y deben entenderse todos por igual y por encima de cualquier discriminación.</a:t>
            </a:r>
          </a:p>
          <a:p>
            <a:pPr marL="0" indent="0" algn="just">
              <a:buNone/>
            </a:pPr>
            <a:r>
              <a:rPr lang="es-CO" sz="2000" dirty="0" smtClean="0">
                <a:latin typeface="Arial" pitchFamily="34" charset="0"/>
                <a:cs typeface="Arial" pitchFamily="34" charset="0"/>
              </a:rPr>
              <a:t>Esta teoría supone la existencia de un Ordenamiento Superior, que es su fundamento y justificación.</a:t>
            </a:r>
          </a:p>
        </p:txBody>
      </p:sp>
    </p:spTree>
    <p:extLst>
      <p:ext uri="{BB962C8B-B14F-4D97-AF65-F5344CB8AC3E}">
        <p14:creationId xmlns:p14="http://schemas.microsoft.com/office/powerpoint/2010/main" val="21552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Orientaciones Históricas</a:t>
            </a:r>
          </a:p>
          <a:p>
            <a:pPr marL="0" indent="0" algn="just">
              <a:buNone/>
            </a:pPr>
            <a:r>
              <a:rPr lang="es-CO" sz="2000" b="1" dirty="0" smtClean="0">
                <a:latin typeface="Arial" pitchFamily="34" charset="0"/>
                <a:cs typeface="Arial" pitchFamily="34" charset="0"/>
              </a:rPr>
              <a:t>En Roma. </a:t>
            </a:r>
            <a:r>
              <a:rPr lang="es-CO" sz="2000" dirty="0" smtClean="0">
                <a:latin typeface="Arial" pitchFamily="34" charset="0"/>
                <a:cs typeface="Arial" pitchFamily="34" charset="0"/>
              </a:rPr>
              <a:t>Se reafirmó la existencia de un Derecho Superior al positivo, común a todos los pueblos y épocas.</a:t>
            </a:r>
          </a:p>
          <a:p>
            <a:pPr marL="0" indent="0" algn="just">
              <a:buNone/>
            </a:pPr>
            <a:r>
              <a:rPr lang="es-CO" sz="2000" dirty="0" smtClean="0">
                <a:latin typeface="Arial" pitchFamily="34" charset="0"/>
                <a:cs typeface="Arial" pitchFamily="34" charset="0"/>
              </a:rPr>
              <a:t>Derecho natural: es el derecho de gentes usado por todos los pueblos.</a:t>
            </a:r>
          </a:p>
          <a:p>
            <a:pPr marL="0" indent="0" algn="just">
              <a:buNone/>
            </a:pPr>
            <a:r>
              <a:rPr lang="es-CO" sz="2000" dirty="0" smtClean="0">
                <a:latin typeface="Arial" pitchFamily="34" charset="0"/>
                <a:cs typeface="Arial" pitchFamily="34" charset="0"/>
              </a:rPr>
              <a:t>Derecho natural: se hablaba de este sin precisar su contenido</a:t>
            </a:r>
          </a:p>
          <a:p>
            <a:pPr marL="0" indent="0" algn="just">
              <a:buNone/>
            </a:pPr>
            <a:r>
              <a:rPr lang="es-CO" sz="2000" b="1" dirty="0" smtClean="0">
                <a:latin typeface="Arial" pitchFamily="34" charset="0"/>
                <a:cs typeface="Arial" pitchFamily="34" charset="0"/>
              </a:rPr>
              <a:t>Paulo. </a:t>
            </a:r>
            <a:r>
              <a:rPr lang="es-CO" sz="2000" dirty="0" smtClean="0">
                <a:latin typeface="Arial" pitchFamily="34" charset="0"/>
                <a:cs typeface="Arial" pitchFamily="34" charset="0"/>
              </a:rPr>
              <a:t>El Derecho Natural es eterno y lo que es eterno siempre estará bien.</a:t>
            </a:r>
          </a:p>
          <a:p>
            <a:pPr marL="0" indent="0" algn="just">
              <a:buNone/>
            </a:pPr>
            <a:r>
              <a:rPr lang="es-CO" sz="2000" b="1" dirty="0" smtClean="0">
                <a:latin typeface="Arial" pitchFamily="34" charset="0"/>
                <a:cs typeface="Arial" pitchFamily="34" charset="0"/>
              </a:rPr>
              <a:t>Cicerón. </a:t>
            </a:r>
            <a:r>
              <a:rPr lang="es-CO" sz="2000" dirty="0" smtClean="0">
                <a:latin typeface="Arial" pitchFamily="34" charset="0"/>
                <a:cs typeface="Arial" pitchFamily="34" charset="0"/>
              </a:rPr>
              <a:t>El ordenamiento superior e inmutable llama a las personas al bien por medio de sus mandamientos y los aleja del mal por sus amenazas.</a:t>
            </a:r>
          </a:p>
          <a:p>
            <a:pPr marL="0" indent="0" algn="just">
              <a:buNone/>
            </a:pPr>
            <a:r>
              <a:rPr lang="es-CO" sz="2000" b="1" dirty="0" smtClean="0">
                <a:latin typeface="Arial" pitchFamily="34" charset="0"/>
                <a:cs typeface="Arial" pitchFamily="34" charset="0"/>
              </a:rPr>
              <a:t>Santo Tomás. </a:t>
            </a:r>
            <a:r>
              <a:rPr lang="es-CO" sz="2000" dirty="0" smtClean="0">
                <a:latin typeface="Arial" pitchFamily="34" charset="0"/>
                <a:cs typeface="Arial" pitchFamily="34" charset="0"/>
              </a:rPr>
              <a:t>Hay tres clases de leyes o sistemas jurídicos jerárquicos</a:t>
            </a:r>
          </a:p>
        </p:txBody>
      </p:sp>
    </p:spTree>
    <p:extLst>
      <p:ext uri="{BB962C8B-B14F-4D97-AF65-F5344CB8AC3E}">
        <p14:creationId xmlns:p14="http://schemas.microsoft.com/office/powerpoint/2010/main" val="105304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algn="just"/>
            <a:r>
              <a:rPr lang="es-CO" sz="2000" dirty="0" smtClean="0">
                <a:latin typeface="Arial" pitchFamily="34" charset="0"/>
                <a:cs typeface="Arial" pitchFamily="34" charset="0"/>
              </a:rPr>
              <a:t>La ley eterna que es la razón divina, gobierna al mundo físico y moral, no puede ser conocida si no por medio de sus manifestaciones</a:t>
            </a:r>
          </a:p>
          <a:p>
            <a:pPr algn="just"/>
            <a:r>
              <a:rPr lang="es-CO" sz="2000" dirty="0" smtClean="0">
                <a:latin typeface="Arial" pitchFamily="34" charset="0"/>
                <a:cs typeface="Arial" pitchFamily="34" charset="0"/>
              </a:rPr>
              <a:t>La ley natural es la participación de la ley eterna en la criatura racional, y la conocemos con la luz de la razón natural, por la que discernimos lo que es bueno y lo que es malo.</a:t>
            </a:r>
          </a:p>
          <a:p>
            <a:pPr algn="just"/>
            <a:r>
              <a:rPr lang="es-CO" sz="2000" dirty="0" smtClean="0">
                <a:latin typeface="Arial" pitchFamily="34" charset="0"/>
                <a:cs typeface="Arial" pitchFamily="34" charset="0"/>
              </a:rPr>
              <a:t>La ley humana, deriva racionalmente de la anterior, para disponer más particularmente algunas cosas.</a:t>
            </a:r>
          </a:p>
          <a:p>
            <a:pPr marL="0" indent="0" algn="just">
              <a:buNone/>
            </a:pPr>
            <a:r>
              <a:rPr lang="es-CO" sz="2000" b="1" dirty="0" smtClean="0">
                <a:latin typeface="Arial" pitchFamily="34" charset="0"/>
                <a:cs typeface="Arial" pitchFamily="34" charset="0"/>
              </a:rPr>
              <a:t>HUGO GROCIO</a:t>
            </a:r>
          </a:p>
          <a:p>
            <a:pPr marL="0" indent="0" algn="just">
              <a:buNone/>
            </a:pPr>
            <a:r>
              <a:rPr lang="es-CO" sz="2000" dirty="0" smtClean="0">
                <a:latin typeface="Arial" pitchFamily="34" charset="0"/>
                <a:cs typeface="Arial" pitchFamily="34" charset="0"/>
              </a:rPr>
              <a:t>Reconoce la existencia de un Derecho Natural y lo considera como una regla dictada por la recta razón.</a:t>
            </a:r>
          </a:p>
          <a:p>
            <a:pPr marL="0" indent="0" algn="just">
              <a:buNone/>
            </a:pPr>
            <a:r>
              <a:rPr lang="es-CO" sz="2000" dirty="0" smtClean="0">
                <a:latin typeface="Arial" pitchFamily="34" charset="0"/>
                <a:cs typeface="Arial" pitchFamily="34" charset="0"/>
              </a:rPr>
              <a:t>Esta regla existirá aunque no hubiera Dios o no se ocupara de los asuntos humanos.</a:t>
            </a:r>
          </a:p>
        </p:txBody>
      </p:sp>
    </p:spTree>
    <p:extLst>
      <p:ext uri="{BB962C8B-B14F-4D97-AF65-F5344CB8AC3E}">
        <p14:creationId xmlns:p14="http://schemas.microsoft.com/office/powerpoint/2010/main" val="169824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Grocio separó el fundamento religioso del moral, porque según él, el Derecho Natural es un producto totalmente intelectual y humano.</a:t>
            </a:r>
          </a:p>
          <a:p>
            <a:pPr marL="0" indent="0" algn="just">
              <a:buNone/>
            </a:pPr>
            <a:r>
              <a:rPr lang="es-CO" sz="2000" dirty="0" smtClean="0">
                <a:latin typeface="Arial" pitchFamily="34" charset="0"/>
                <a:cs typeface="Arial" pitchFamily="34" charset="0"/>
              </a:rPr>
              <a:t>CRÍTICAS:</a:t>
            </a:r>
          </a:p>
          <a:p>
            <a:pPr marL="0" indent="0" algn="just">
              <a:buNone/>
            </a:pPr>
            <a:r>
              <a:rPr lang="es-CO" sz="2000" dirty="0" smtClean="0">
                <a:latin typeface="Arial" pitchFamily="34" charset="0"/>
                <a:cs typeface="Arial" pitchFamily="34" charset="0"/>
              </a:rPr>
              <a:t>El exceso de racionalismo la hizo apartarse de la realidad que no tiene en cuenta la experiencia y las condiciones de la sociedad particular.</a:t>
            </a:r>
          </a:p>
          <a:p>
            <a:pPr marL="0" indent="0" algn="just">
              <a:buNone/>
            </a:pPr>
            <a:r>
              <a:rPr lang="es-CO" sz="2000" dirty="0" smtClean="0">
                <a:latin typeface="Arial" pitchFamily="34" charset="0"/>
                <a:cs typeface="Arial" pitchFamily="34" charset="0"/>
              </a:rPr>
              <a:t>La eliminación de todo vínculo entre el derecho y los demás ordenes normativos le quitó el fundamento ideal que lo justifica, volviéndolo racional, limitado y falible.</a:t>
            </a:r>
          </a:p>
          <a:p>
            <a:pPr marL="0" indent="0" algn="just">
              <a:buNone/>
            </a:pPr>
            <a:r>
              <a:rPr lang="es-CO" sz="2000" dirty="0" smtClean="0">
                <a:latin typeface="Arial" pitchFamily="34" charset="0"/>
                <a:cs typeface="Arial" pitchFamily="34" charset="0"/>
              </a:rPr>
              <a:t>En general, para el Tomismo, su fundamento reside en la existencia de principios superiores a la voluntad humana, que se imponen como una necesidad racional a los legisladores, porque derivan de la naturaleza misma de los seres humanos y las exigencias de su vida en común, y esos principios son universales e inmutables, pues dan normas básicas de convivencia en todas las épocas y lugares.</a:t>
            </a:r>
          </a:p>
        </p:txBody>
      </p:sp>
    </p:spTree>
    <p:extLst>
      <p:ext uri="{BB962C8B-B14F-4D97-AF65-F5344CB8AC3E}">
        <p14:creationId xmlns:p14="http://schemas.microsoft.com/office/powerpoint/2010/main" val="62391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Para los ius naturalistas, el ser humano revela tres (3) instintos de la vida social:</a:t>
            </a:r>
          </a:p>
          <a:p>
            <a:pPr algn="just"/>
            <a:r>
              <a:rPr lang="es-CO" sz="2000" dirty="0" smtClean="0">
                <a:latin typeface="Arial" pitchFamily="34" charset="0"/>
                <a:cs typeface="Arial" pitchFamily="34" charset="0"/>
              </a:rPr>
              <a:t>El instinto de conservación (vida)</a:t>
            </a:r>
          </a:p>
          <a:p>
            <a:pPr algn="just"/>
            <a:r>
              <a:rPr lang="es-CO" sz="2000" dirty="0" smtClean="0">
                <a:latin typeface="Arial" pitchFamily="34" charset="0"/>
                <a:cs typeface="Arial" pitchFamily="34" charset="0"/>
              </a:rPr>
              <a:t>La necesidad de vivir en sociedad con sus semejantes (sociedad y Estado), que conlleva un bien colectivo.</a:t>
            </a:r>
          </a:p>
          <a:p>
            <a:pPr algn="just"/>
            <a:r>
              <a:rPr lang="es-CO" sz="2000" dirty="0" smtClean="0">
                <a:latin typeface="Arial" pitchFamily="34" charset="0"/>
                <a:cs typeface="Arial" pitchFamily="34" charset="0"/>
              </a:rPr>
              <a:t>La necesidad de propagar la especie.</a:t>
            </a:r>
          </a:p>
          <a:p>
            <a:pPr marL="0" indent="0" algn="just">
              <a:buNone/>
            </a:pPr>
            <a:r>
              <a:rPr lang="es-CO" sz="2000" dirty="0" smtClean="0">
                <a:latin typeface="Arial" pitchFamily="34" charset="0"/>
                <a:cs typeface="Arial" pitchFamily="34" charset="0"/>
              </a:rPr>
              <a:t>El Derecho tampoco puede olvidar los fines particulares y supremos que las personas tienen que cumplir, garantizando y asegurando las libertades esenciales:</a:t>
            </a:r>
          </a:p>
          <a:p>
            <a:pPr algn="just"/>
            <a:r>
              <a:rPr lang="es-CO" sz="2000" dirty="0" smtClean="0">
                <a:latin typeface="Arial" pitchFamily="34" charset="0"/>
                <a:cs typeface="Arial" pitchFamily="34" charset="0"/>
              </a:rPr>
              <a:t>De Conciencia				De Culto</a:t>
            </a:r>
          </a:p>
          <a:p>
            <a:pPr algn="just"/>
            <a:r>
              <a:rPr lang="es-CO" sz="2000" dirty="0" smtClean="0">
                <a:latin typeface="Arial" pitchFamily="34" charset="0"/>
                <a:cs typeface="Arial" pitchFamily="34" charset="0"/>
              </a:rPr>
              <a:t>De acción en sus múltiples formas		De Asociación, y</a:t>
            </a:r>
          </a:p>
          <a:p>
            <a:pPr algn="just"/>
            <a:r>
              <a:rPr lang="es-CO" sz="2000" dirty="0" smtClean="0">
                <a:latin typeface="Arial" pitchFamily="34" charset="0"/>
                <a:cs typeface="Arial" pitchFamily="34" charset="0"/>
              </a:rPr>
              <a:t>De intervención en el gobierno de la comunidad</a:t>
            </a:r>
          </a:p>
        </p:txBody>
      </p:sp>
    </p:spTree>
    <p:extLst>
      <p:ext uri="{BB962C8B-B14F-4D97-AF65-F5344CB8AC3E}">
        <p14:creationId xmlns:p14="http://schemas.microsoft.com/office/powerpoint/2010/main" val="154485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Lo anterior está sujeto a las restricciones de la vida y de los derechos e intereses de los otros y del colectivo.</a:t>
            </a:r>
          </a:p>
          <a:p>
            <a:pPr marL="0" indent="0" algn="just">
              <a:buNone/>
            </a:pPr>
            <a:r>
              <a:rPr lang="es-CO" sz="2000" dirty="0" smtClean="0">
                <a:latin typeface="Arial" pitchFamily="34" charset="0"/>
                <a:cs typeface="Arial" pitchFamily="34" charset="0"/>
              </a:rPr>
              <a:t>El principio en cuanto a las Relaciones Humanas se refiere, es que </a:t>
            </a:r>
            <a:r>
              <a:rPr lang="es-CO" sz="2000" b="1" dirty="0" smtClean="0">
                <a:latin typeface="Arial" pitchFamily="34" charset="0"/>
                <a:cs typeface="Arial" pitchFamily="34" charset="0"/>
              </a:rPr>
              <a:t>cada cual reciba lo que le corresponde</a:t>
            </a:r>
            <a:r>
              <a:rPr lang="es-CO" sz="2000" dirty="0" smtClean="0">
                <a:latin typeface="Arial" pitchFamily="34" charset="0"/>
                <a:cs typeface="Arial" pitchFamily="34" charset="0"/>
              </a:rPr>
              <a:t>.</a:t>
            </a:r>
          </a:p>
        </p:txBody>
      </p:sp>
    </p:spTree>
    <p:extLst>
      <p:ext uri="{BB962C8B-B14F-4D97-AF65-F5344CB8AC3E}">
        <p14:creationId xmlns:p14="http://schemas.microsoft.com/office/powerpoint/2010/main" val="42859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LA ESCUELA DEL POSITIVISMO O IUS POSITIVISMO</a:t>
            </a:r>
          </a:p>
          <a:p>
            <a:pPr marL="0" indent="0" algn="just">
              <a:buNone/>
            </a:pPr>
            <a:r>
              <a:rPr lang="es-CO" sz="2000" dirty="0" smtClean="0">
                <a:latin typeface="Arial" pitchFamily="34" charset="0"/>
                <a:cs typeface="Arial" pitchFamily="34" charset="0"/>
              </a:rPr>
              <a:t>Los rastros del Positivismo Jurídico pueden rastrearse a la noción aristotélica de “lo justo legal” (</a:t>
            </a:r>
            <a:r>
              <a:rPr lang="es-CO" sz="2000" i="1" dirty="0" err="1" smtClean="0">
                <a:latin typeface="Arial" pitchFamily="34" charset="0"/>
                <a:cs typeface="Arial" pitchFamily="34" charset="0"/>
              </a:rPr>
              <a:t>nomikón</a:t>
            </a:r>
            <a:r>
              <a:rPr lang="es-CO" sz="2000" i="1" dirty="0" smtClean="0">
                <a:latin typeface="Arial" pitchFamily="34" charset="0"/>
                <a:cs typeface="Arial" pitchFamily="34" charset="0"/>
              </a:rPr>
              <a:t> </a:t>
            </a:r>
            <a:r>
              <a:rPr lang="es-CO" sz="2000" i="1" dirty="0" err="1" smtClean="0">
                <a:latin typeface="Arial" pitchFamily="34" charset="0"/>
                <a:cs typeface="Arial" pitchFamily="34" charset="0"/>
              </a:rPr>
              <a:t>dikaion</a:t>
            </a:r>
            <a:r>
              <a:rPr lang="es-CO" sz="2000" dirty="0" smtClean="0">
                <a:latin typeface="Arial" pitchFamily="34" charset="0"/>
                <a:cs typeface="Arial" pitchFamily="34" charset="0"/>
              </a:rPr>
              <a:t>), por oposición a lo “justo natural”.</a:t>
            </a:r>
          </a:p>
          <a:p>
            <a:pPr marL="0" indent="0" algn="just">
              <a:buNone/>
            </a:pPr>
            <a:r>
              <a:rPr lang="es-CO" sz="2000" dirty="0" smtClean="0">
                <a:latin typeface="Arial" pitchFamily="34" charset="0"/>
                <a:cs typeface="Arial" pitchFamily="34" charset="0"/>
              </a:rPr>
              <a:t>El positivismo jurídico es resultado de fenómenos histórico-políticos asociados a las revoluciones liberales y a la consolidación del Estado moderno, lo que significa: Soberanía nacional, la Separación de poderes, el Estado de Derecho, la organización de las normas en una codificación, y la primacía de la Ley escrita sobre las demás fuentes. Todo lo cual surge a finales del S. XIX.</a:t>
            </a:r>
          </a:p>
          <a:p>
            <a:pPr marL="0" indent="0" algn="just">
              <a:buNone/>
            </a:pPr>
            <a:r>
              <a:rPr lang="es-CO" sz="2000" dirty="0" smtClean="0">
                <a:latin typeface="Arial" pitchFamily="34" charset="0"/>
                <a:cs typeface="Arial" pitchFamily="34" charset="0"/>
              </a:rPr>
              <a:t>El Positivismo Jurídico hace crisis en el concepto de “Soberanía estatal absoluta”, que implica un monopolio de la producción jurídica por parte del Estado (lo cual se da frente a la presencia de las normas transnacionales).</a:t>
            </a:r>
          </a:p>
          <a:p>
            <a:pPr marL="0" indent="0" algn="just">
              <a:buNone/>
            </a:pPr>
            <a:endParaRPr lang="es-CO" sz="2000" dirty="0" smtClean="0">
              <a:latin typeface="Arial" pitchFamily="34" charset="0"/>
              <a:cs typeface="Arial" pitchFamily="34" charset="0"/>
            </a:endParaRPr>
          </a:p>
        </p:txBody>
      </p:sp>
    </p:spTree>
    <p:extLst>
      <p:ext uri="{BB962C8B-B14F-4D97-AF65-F5344CB8AC3E}">
        <p14:creationId xmlns:p14="http://schemas.microsoft.com/office/powerpoint/2010/main" val="346778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b="1" dirty="0" smtClean="0">
                <a:latin typeface="Arial" pitchFamily="34" charset="0"/>
                <a:cs typeface="Arial" pitchFamily="34" charset="0"/>
              </a:rPr>
              <a:t>Virtudes </a:t>
            </a:r>
            <a:r>
              <a:rPr lang="es-CO" sz="2000" b="1" dirty="0" err="1" smtClean="0">
                <a:latin typeface="Arial" pitchFamily="34" charset="0"/>
                <a:cs typeface="Arial" pitchFamily="34" charset="0"/>
              </a:rPr>
              <a:t>Dianoéticas</a:t>
            </a:r>
            <a:r>
              <a:rPr lang="es-CO" sz="2000" b="1" dirty="0" smtClean="0">
                <a:latin typeface="Arial" pitchFamily="34" charset="0"/>
                <a:cs typeface="Arial" pitchFamily="34" charset="0"/>
              </a:rPr>
              <a:t>.</a:t>
            </a:r>
            <a:r>
              <a:rPr lang="es-CO" sz="2000" dirty="0" smtClean="0">
                <a:latin typeface="Arial" pitchFamily="34" charset="0"/>
                <a:cs typeface="Arial" pitchFamily="34" charset="0"/>
              </a:rPr>
              <a:t> </a:t>
            </a:r>
            <a:r>
              <a:rPr lang="es-CO" sz="2000" dirty="0">
                <a:latin typeface="Arial" pitchFamily="34" charset="0"/>
                <a:cs typeface="Arial" pitchFamily="34" charset="0"/>
              </a:rPr>
              <a:t>Son la parte racional de las personas, esto es el intelecto (</a:t>
            </a:r>
            <a:r>
              <a:rPr lang="es-CO" sz="2000" dirty="0" err="1">
                <a:latin typeface="Arial" pitchFamily="34" charset="0"/>
                <a:cs typeface="Arial" pitchFamily="34" charset="0"/>
              </a:rPr>
              <a:t>nous</a:t>
            </a:r>
            <a:r>
              <a:rPr lang="es-CO" sz="2000" dirty="0">
                <a:latin typeface="Arial" pitchFamily="34" charset="0"/>
                <a:cs typeface="Arial" pitchFamily="34" charset="0"/>
              </a:rPr>
              <a:t>) o el pensamiento (</a:t>
            </a:r>
            <a:r>
              <a:rPr lang="es-CO" sz="2000" dirty="0" err="1">
                <a:latin typeface="Arial" pitchFamily="34" charset="0"/>
                <a:cs typeface="Arial" pitchFamily="34" charset="0"/>
              </a:rPr>
              <a:t>nóesis</a:t>
            </a:r>
            <a:r>
              <a:rPr lang="es-CO" sz="2000" dirty="0">
                <a:latin typeface="Arial" pitchFamily="34" charset="0"/>
                <a:cs typeface="Arial" pitchFamily="34" charset="0"/>
              </a:rPr>
              <a:t>). Requieren</a:t>
            </a:r>
            <a:r>
              <a:rPr lang="es-CO" sz="2000" b="1" dirty="0">
                <a:latin typeface="Arial" pitchFamily="34" charset="0"/>
                <a:cs typeface="Arial" pitchFamily="34" charset="0"/>
              </a:rPr>
              <a:t> ser aprendidas </a:t>
            </a:r>
            <a:r>
              <a:rPr lang="es-CO" sz="2000" dirty="0">
                <a:latin typeface="Arial" pitchFamily="34" charset="0"/>
                <a:cs typeface="Arial" pitchFamily="34" charset="0"/>
              </a:rPr>
              <a:t>por medio de la educación. Las principales virtudes </a:t>
            </a:r>
            <a:r>
              <a:rPr lang="es-CO" sz="2000" dirty="0" err="1">
                <a:latin typeface="Arial" pitchFamily="34" charset="0"/>
                <a:cs typeface="Arial" pitchFamily="34" charset="0"/>
              </a:rPr>
              <a:t>dianoéticas</a:t>
            </a:r>
            <a:r>
              <a:rPr lang="es-CO" sz="2000" dirty="0">
                <a:latin typeface="Arial" pitchFamily="34" charset="0"/>
                <a:cs typeface="Arial" pitchFamily="34" charset="0"/>
              </a:rPr>
              <a:t> son</a:t>
            </a:r>
            <a:r>
              <a:rPr lang="es-CO" sz="2000" dirty="0" smtClean="0">
                <a:latin typeface="Arial" pitchFamily="34" charset="0"/>
                <a:cs typeface="Arial" pitchFamily="34" charset="0"/>
              </a:rPr>
              <a:t>: la </a:t>
            </a:r>
            <a:r>
              <a:rPr lang="es-CO" sz="2000" dirty="0">
                <a:latin typeface="Arial" pitchFamily="34" charset="0"/>
                <a:cs typeface="Arial" pitchFamily="34" charset="0"/>
              </a:rPr>
              <a:t>inteligencia y </a:t>
            </a:r>
            <a:r>
              <a:rPr lang="es-CO" sz="2000" dirty="0" smtClean="0">
                <a:latin typeface="Arial" pitchFamily="34" charset="0"/>
                <a:cs typeface="Arial" pitchFamily="34" charset="0"/>
              </a:rPr>
              <a:t>la prudencia.</a:t>
            </a:r>
          </a:p>
          <a:p>
            <a:pPr marL="0" indent="0" algn="just">
              <a:buNone/>
            </a:pPr>
            <a:r>
              <a:rPr lang="es-CO" sz="2000" dirty="0">
                <a:latin typeface="Arial" pitchFamily="34" charset="0"/>
                <a:cs typeface="Arial" pitchFamily="34" charset="0"/>
              </a:rPr>
              <a:t>La </a:t>
            </a:r>
            <a:r>
              <a:rPr lang="es-CO" sz="2000" dirty="0" smtClean="0">
                <a:latin typeface="Arial" pitchFamily="34" charset="0"/>
                <a:cs typeface="Arial" pitchFamily="34" charset="0"/>
              </a:rPr>
              <a:t>virtud como </a:t>
            </a:r>
            <a:r>
              <a:rPr lang="es-CO" sz="2000" b="1" dirty="0" smtClean="0">
                <a:latin typeface="Arial" pitchFamily="34" charset="0"/>
                <a:cs typeface="Arial" pitchFamily="34" charset="0"/>
              </a:rPr>
              <a:t>costumbre</a:t>
            </a:r>
            <a:r>
              <a:rPr lang="es-CO" sz="2000" dirty="0" smtClean="0">
                <a:latin typeface="Arial" pitchFamily="34" charset="0"/>
                <a:cs typeface="Arial" pitchFamily="34" charset="0"/>
              </a:rPr>
              <a:t> </a:t>
            </a:r>
            <a:r>
              <a:rPr lang="es-CO" sz="2000" dirty="0">
                <a:latin typeface="Arial" pitchFamily="34" charset="0"/>
                <a:cs typeface="Arial" pitchFamily="34" charset="0"/>
              </a:rPr>
              <a:t>implica </a:t>
            </a:r>
            <a:r>
              <a:rPr lang="es-CO" sz="2000" b="1" dirty="0">
                <a:latin typeface="Arial" pitchFamily="34" charset="0"/>
                <a:cs typeface="Arial" pitchFamily="34" charset="0"/>
              </a:rPr>
              <a:t>voluntad</a:t>
            </a:r>
            <a:r>
              <a:rPr lang="es-CO" sz="2000" dirty="0">
                <a:latin typeface="Arial" pitchFamily="34" charset="0"/>
                <a:cs typeface="Arial" pitchFamily="34" charset="0"/>
              </a:rPr>
              <a:t>, obrar </a:t>
            </a:r>
            <a:r>
              <a:rPr lang="es-CO" sz="2000" dirty="0" smtClean="0">
                <a:latin typeface="Arial" pitchFamily="34" charset="0"/>
                <a:cs typeface="Arial" pitchFamily="34" charset="0"/>
              </a:rPr>
              <a:t>con </a:t>
            </a:r>
            <a:r>
              <a:rPr lang="es-CO" sz="2000" dirty="0">
                <a:latin typeface="Arial" pitchFamily="34" charset="0"/>
                <a:cs typeface="Arial" pitchFamily="34" charset="0"/>
              </a:rPr>
              <a:t>conciencia. No pertenece ésta sólo al orden del</a:t>
            </a:r>
            <a:r>
              <a:rPr lang="es-CO" sz="2000" i="1" dirty="0">
                <a:latin typeface="Arial" pitchFamily="34" charset="0"/>
                <a:cs typeface="Arial" pitchFamily="34" charset="0"/>
              </a:rPr>
              <a:t> </a:t>
            </a:r>
            <a:r>
              <a:rPr lang="es-CO" sz="2000" i="1" dirty="0" err="1">
                <a:latin typeface="Arial" pitchFamily="34" charset="0"/>
                <a:cs typeface="Arial" pitchFamily="34" charset="0"/>
              </a:rPr>
              <a:t>lógos</a:t>
            </a:r>
            <a:r>
              <a:rPr lang="es-CO" sz="2000" dirty="0">
                <a:latin typeface="Arial" pitchFamily="34" charset="0"/>
                <a:cs typeface="Arial" pitchFamily="34" charset="0"/>
              </a:rPr>
              <a:t>, </a:t>
            </a:r>
            <a:r>
              <a:rPr lang="es-CO" sz="2000" dirty="0" smtClean="0">
                <a:latin typeface="Arial" pitchFamily="34" charset="0"/>
                <a:cs typeface="Arial" pitchFamily="34" charset="0"/>
              </a:rPr>
              <a:t>si no </a:t>
            </a:r>
            <a:r>
              <a:rPr lang="es-CO" sz="2000" dirty="0">
                <a:latin typeface="Arial" pitchFamily="34" charset="0"/>
                <a:cs typeface="Arial" pitchFamily="34" charset="0"/>
              </a:rPr>
              <a:t>también </a:t>
            </a:r>
            <a:r>
              <a:rPr lang="es-CO" sz="2000" dirty="0" smtClean="0">
                <a:latin typeface="Arial" pitchFamily="34" charset="0"/>
                <a:cs typeface="Arial" pitchFamily="34" charset="0"/>
              </a:rPr>
              <a:t>al </a:t>
            </a:r>
            <a:r>
              <a:rPr lang="es-CO" sz="2000" i="1" dirty="0">
                <a:latin typeface="Arial" pitchFamily="34" charset="0"/>
                <a:cs typeface="Arial" pitchFamily="34" charset="0"/>
              </a:rPr>
              <a:t>ethos</a:t>
            </a:r>
            <a:r>
              <a:rPr lang="es-CO" sz="2000" dirty="0">
                <a:latin typeface="Arial" pitchFamily="34" charset="0"/>
                <a:cs typeface="Arial" pitchFamily="34" charset="0"/>
              </a:rPr>
              <a:t>, la </a:t>
            </a:r>
            <a:r>
              <a:rPr lang="es-CO" sz="2000" dirty="0" smtClean="0">
                <a:latin typeface="Arial" pitchFamily="34" charset="0"/>
                <a:cs typeface="Arial" pitchFamily="34" charset="0"/>
              </a:rPr>
              <a:t>costumbre. Nos </a:t>
            </a:r>
            <a:r>
              <a:rPr lang="es-CO" sz="2000" dirty="0">
                <a:latin typeface="Arial" pitchFamily="34" charset="0"/>
                <a:cs typeface="Arial" pitchFamily="34" charset="0"/>
              </a:rPr>
              <a:t>acostumbramos a algo cuando repetidamente </a:t>
            </a:r>
            <a:r>
              <a:rPr lang="es-CO" sz="2000" dirty="0" smtClean="0">
                <a:latin typeface="Arial" pitchFamily="34" charset="0"/>
                <a:cs typeface="Arial" pitchFamily="34" charset="0"/>
              </a:rPr>
              <a:t>lo hacemos hasta que </a:t>
            </a:r>
            <a:r>
              <a:rPr lang="es-CO" sz="2000" dirty="0">
                <a:latin typeface="Arial" pitchFamily="34" charset="0"/>
                <a:cs typeface="Arial" pitchFamily="34" charset="0"/>
              </a:rPr>
              <a:t>se convierte en un </a:t>
            </a:r>
            <a:r>
              <a:rPr lang="es-CO" sz="2000" dirty="0" smtClean="0">
                <a:latin typeface="Arial" pitchFamily="34" charset="0"/>
                <a:cs typeface="Arial" pitchFamily="34" charset="0"/>
              </a:rPr>
              <a:t>hábito. </a:t>
            </a:r>
            <a:r>
              <a:rPr lang="es-CO" sz="2000" dirty="0">
                <a:latin typeface="Arial" pitchFamily="34" charset="0"/>
                <a:cs typeface="Arial" pitchFamily="34" charset="0"/>
              </a:rPr>
              <a:t>No podremos ser justos sólo conociendo qué es la </a:t>
            </a:r>
            <a:r>
              <a:rPr lang="es-CO" sz="2000" dirty="0" smtClean="0">
                <a:latin typeface="Arial" pitchFamily="34" charset="0"/>
                <a:cs typeface="Arial" pitchFamily="34" charset="0"/>
              </a:rPr>
              <a:t>justicia, debemos </a:t>
            </a:r>
            <a:r>
              <a:rPr lang="es-CO" sz="2000" dirty="0">
                <a:latin typeface="Arial" pitchFamily="34" charset="0"/>
                <a:cs typeface="Arial" pitchFamily="34" charset="0"/>
              </a:rPr>
              <a:t>ejercitarla y a practicarla hasta convertirla en un hábito de nuestro comportamiento</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La virtud como </a:t>
            </a:r>
            <a:r>
              <a:rPr lang="es-CO" sz="2000" b="1" dirty="0" smtClean="0">
                <a:latin typeface="Arial" pitchFamily="34" charset="0"/>
                <a:cs typeface="Arial" pitchFamily="34" charset="0"/>
              </a:rPr>
              <a:t>término medio</a:t>
            </a:r>
            <a:r>
              <a:rPr lang="es-CO" sz="2000" dirty="0" smtClean="0">
                <a:latin typeface="Arial" pitchFamily="34" charset="0"/>
                <a:cs typeface="Arial" pitchFamily="34" charset="0"/>
              </a:rPr>
              <a:t>, implica un </a:t>
            </a:r>
            <a:r>
              <a:rPr lang="es-CO" sz="2000" dirty="0">
                <a:latin typeface="Arial" pitchFamily="34" charset="0"/>
                <a:cs typeface="Arial" pitchFamily="34" charset="0"/>
              </a:rPr>
              <a:t>cierto orden entre el exceso y el defecto</a:t>
            </a:r>
            <a:r>
              <a:rPr lang="es-CO" sz="2000" dirty="0" smtClean="0">
                <a:latin typeface="Arial" pitchFamily="34" charset="0"/>
                <a:cs typeface="Arial" pitchFamily="34" charset="0"/>
              </a:rPr>
              <a:t>. Entonces la </a:t>
            </a:r>
            <a:r>
              <a:rPr lang="es-CO" sz="2000" dirty="0">
                <a:latin typeface="Arial" pitchFamily="34" charset="0"/>
                <a:cs typeface="Arial" pitchFamily="34" charset="0"/>
              </a:rPr>
              <a:t>virtud introduce el </a:t>
            </a:r>
            <a:r>
              <a:rPr lang="es-CO" sz="2000" dirty="0" smtClean="0">
                <a:latin typeface="Arial" pitchFamily="34" charset="0"/>
                <a:cs typeface="Arial" pitchFamily="34" charset="0"/>
              </a:rPr>
              <a:t>equilibrio que no puede ser impersonal, por lo que recurre </a:t>
            </a:r>
            <a:r>
              <a:rPr lang="es-CO" sz="2000" dirty="0">
                <a:latin typeface="Arial" pitchFamily="34" charset="0"/>
                <a:cs typeface="Arial" pitchFamily="34" charset="0"/>
              </a:rPr>
              <a:t>a la autoridad del "hombre </a:t>
            </a:r>
            <a:r>
              <a:rPr lang="es-CO" sz="2000" dirty="0" smtClean="0">
                <a:latin typeface="Arial" pitchFamily="34" charset="0"/>
                <a:cs typeface="Arial" pitchFamily="34" charset="0"/>
              </a:rPr>
              <a:t>prudente“, pues sólo la </a:t>
            </a:r>
            <a:r>
              <a:rPr lang="es-CO" sz="2000" dirty="0">
                <a:latin typeface="Arial" pitchFamily="34" charset="0"/>
                <a:cs typeface="Arial" pitchFamily="34" charset="0"/>
              </a:rPr>
              <a:t>experiencia de </a:t>
            </a:r>
            <a:r>
              <a:rPr lang="es-CO" sz="2000" dirty="0" smtClean="0">
                <a:latin typeface="Arial" pitchFamily="34" charset="0"/>
                <a:cs typeface="Arial" pitchFamily="34" charset="0"/>
              </a:rPr>
              <a:t>las personas prudentes pueden </a:t>
            </a:r>
            <a:r>
              <a:rPr lang="es-CO" sz="2000" dirty="0">
                <a:latin typeface="Arial" pitchFamily="34" charset="0"/>
                <a:cs typeface="Arial" pitchFamily="34" charset="0"/>
              </a:rPr>
              <a:t>determinar </a:t>
            </a:r>
            <a:r>
              <a:rPr lang="es-CO" sz="2000" dirty="0" smtClean="0">
                <a:latin typeface="Arial" pitchFamily="34" charset="0"/>
                <a:cs typeface="Arial" pitchFamily="34" charset="0"/>
              </a:rPr>
              <a:t>la </a:t>
            </a:r>
            <a:r>
              <a:rPr lang="es-CO" sz="2000" dirty="0">
                <a:latin typeface="Arial" pitchFamily="34" charset="0"/>
                <a:cs typeface="Arial" pitchFamily="34" charset="0"/>
              </a:rPr>
              <a:t>opción moral </a:t>
            </a:r>
            <a:r>
              <a:rPr lang="es-CO" sz="2000" dirty="0" smtClean="0">
                <a:latin typeface="Arial" pitchFamily="34" charset="0"/>
                <a:cs typeface="Arial" pitchFamily="34" charset="0"/>
              </a:rPr>
              <a:t>adecuada </a:t>
            </a:r>
            <a:r>
              <a:rPr lang="es-CO" sz="2000" dirty="0">
                <a:latin typeface="Arial" pitchFamily="34" charset="0"/>
                <a:cs typeface="Arial" pitchFamily="34" charset="0"/>
              </a:rPr>
              <a:t>en cada </a:t>
            </a:r>
            <a:r>
              <a:rPr lang="es-CO" sz="2000" dirty="0" smtClean="0">
                <a:latin typeface="Arial" pitchFamily="34" charset="0"/>
                <a:cs typeface="Arial" pitchFamily="34" charset="0"/>
              </a:rPr>
              <a:t>caso.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9671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Norberto Bobbio</a:t>
            </a:r>
            <a:r>
              <a:rPr lang="es-CO" sz="2000" dirty="0">
                <a:latin typeface="Arial" pitchFamily="34" charset="0"/>
                <a:cs typeface="Arial" pitchFamily="34" charset="0"/>
              </a:rPr>
              <a:t> </a:t>
            </a:r>
            <a:r>
              <a:rPr lang="es-CO" sz="2000" dirty="0" smtClean="0">
                <a:latin typeface="Arial" pitchFamily="34" charset="0"/>
                <a:cs typeface="Arial" pitchFamily="34" charset="0"/>
              </a:rPr>
              <a:t>distinguió entre:</a:t>
            </a:r>
          </a:p>
          <a:p>
            <a:pPr marL="0" indent="0" algn="just">
              <a:buNone/>
            </a:pPr>
            <a:r>
              <a:rPr lang="es-CO" sz="2000" b="1" dirty="0" smtClean="0">
                <a:latin typeface="Arial" pitchFamily="34" charset="0"/>
                <a:cs typeface="Arial" pitchFamily="34" charset="0"/>
              </a:rPr>
              <a:t>1.</a:t>
            </a:r>
            <a:r>
              <a:rPr lang="es-CO" sz="2000" dirty="0" smtClean="0">
                <a:latin typeface="Arial" pitchFamily="34" charset="0"/>
                <a:cs typeface="Arial" pitchFamily="34" charset="0"/>
              </a:rPr>
              <a:t> El Positivismo Jurídico como estudio del Derecho (Teoría del Formalismo Jurídico)</a:t>
            </a:r>
          </a:p>
          <a:p>
            <a:pPr marL="0" indent="0" algn="just">
              <a:buNone/>
            </a:pPr>
            <a:r>
              <a:rPr lang="es-CO" sz="2000" b="1" dirty="0" smtClean="0">
                <a:latin typeface="Arial" pitchFamily="34" charset="0"/>
                <a:cs typeface="Arial" pitchFamily="34" charset="0"/>
              </a:rPr>
              <a:t>2.</a:t>
            </a:r>
            <a:r>
              <a:rPr lang="es-CO" sz="2000" dirty="0" smtClean="0">
                <a:latin typeface="Arial" pitchFamily="34" charset="0"/>
                <a:cs typeface="Arial" pitchFamily="34" charset="0"/>
              </a:rPr>
              <a:t> El Positivismo Jurídico como Teoría del Derecho que supone:</a:t>
            </a:r>
          </a:p>
          <a:p>
            <a:pPr algn="just"/>
            <a:r>
              <a:rPr lang="es-CO" sz="2000" dirty="0" smtClean="0">
                <a:latin typeface="Arial" pitchFamily="34" charset="0"/>
                <a:cs typeface="Arial" pitchFamily="34" charset="0"/>
              </a:rPr>
              <a:t>Teoría de la coacción (demasiado unilateral)</a:t>
            </a:r>
          </a:p>
          <a:p>
            <a:pPr algn="just"/>
            <a:r>
              <a:rPr lang="es-CO" sz="2000" dirty="0" smtClean="0">
                <a:latin typeface="Arial" pitchFamily="34" charset="0"/>
                <a:cs typeface="Arial" pitchFamily="34" charset="0"/>
              </a:rPr>
              <a:t>Teoría de la legislación como fuente principal del Derecho</a:t>
            </a:r>
          </a:p>
          <a:p>
            <a:pPr algn="just"/>
            <a:r>
              <a:rPr lang="es-CO" sz="2000" dirty="0" smtClean="0">
                <a:latin typeface="Arial" pitchFamily="34" charset="0"/>
                <a:cs typeface="Arial" pitchFamily="34" charset="0"/>
              </a:rPr>
              <a:t>Teoría </a:t>
            </a:r>
            <a:r>
              <a:rPr lang="es-CO" sz="2000" dirty="0" err="1" smtClean="0">
                <a:latin typeface="Arial" pitchFamily="34" charset="0"/>
                <a:cs typeface="Arial" pitchFamily="34" charset="0"/>
              </a:rPr>
              <a:t>imperativista</a:t>
            </a:r>
            <a:r>
              <a:rPr lang="es-CO" sz="2000" dirty="0" smtClean="0">
                <a:latin typeface="Arial" pitchFamily="34" charset="0"/>
                <a:cs typeface="Arial" pitchFamily="34" charset="0"/>
              </a:rPr>
              <a:t> (las normas son entendidas como mandatos)</a:t>
            </a:r>
          </a:p>
          <a:p>
            <a:pPr algn="just"/>
            <a:r>
              <a:rPr lang="es-CO" sz="2000" dirty="0" smtClean="0">
                <a:latin typeface="Arial" pitchFamily="34" charset="0"/>
                <a:cs typeface="Arial" pitchFamily="34" charset="0"/>
              </a:rPr>
              <a:t>Teoría de la coherencia y plenitud (inexistencia de antinomias y lagunas)</a:t>
            </a:r>
          </a:p>
          <a:p>
            <a:pPr algn="just"/>
            <a:r>
              <a:rPr lang="es-CO" sz="2000" dirty="0" smtClean="0">
                <a:latin typeface="Arial" pitchFamily="34" charset="0"/>
                <a:cs typeface="Arial" pitchFamily="34" charset="0"/>
              </a:rPr>
              <a:t>Teoría de la interpretación mecanicista de la norma (juez autómata)</a:t>
            </a:r>
          </a:p>
          <a:p>
            <a:pPr marL="0" indent="0" algn="just">
              <a:buNone/>
            </a:pPr>
            <a:r>
              <a:rPr lang="es-CO" sz="2000" b="1" dirty="0" smtClean="0">
                <a:latin typeface="Arial" pitchFamily="34" charset="0"/>
                <a:cs typeface="Arial" pitchFamily="34" charset="0"/>
              </a:rPr>
              <a:t>3.</a:t>
            </a:r>
            <a:r>
              <a:rPr lang="es-CO" sz="2000" dirty="0" smtClean="0">
                <a:latin typeface="Arial" pitchFamily="34" charset="0"/>
                <a:cs typeface="Arial" pitchFamily="34" charset="0"/>
              </a:rPr>
              <a:t> El Positivismo Jurídico como Ideología</a:t>
            </a:r>
          </a:p>
          <a:p>
            <a:pPr marL="0" indent="0" algn="just">
              <a:buNone/>
            </a:pPr>
            <a:r>
              <a:rPr lang="es-CO" sz="2000" dirty="0" smtClean="0">
                <a:latin typeface="Arial" pitchFamily="34" charset="0"/>
                <a:cs typeface="Arial" pitchFamily="34" charset="0"/>
              </a:rPr>
              <a:t>Supone un deber incondicional a la ley positiva.</a:t>
            </a:r>
          </a:p>
        </p:txBody>
      </p:sp>
    </p:spTree>
    <p:extLst>
      <p:ext uri="{BB962C8B-B14F-4D97-AF65-F5344CB8AC3E}">
        <p14:creationId xmlns:p14="http://schemas.microsoft.com/office/powerpoint/2010/main" val="215621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El Positivismo Jurídico por Herbert Lionel Adolph Hart.</a:t>
            </a:r>
            <a:endParaRPr lang="es-CO" sz="2000" dirty="0">
              <a:latin typeface="Arial" pitchFamily="34" charset="0"/>
              <a:cs typeface="Arial" pitchFamily="34" charset="0"/>
            </a:endParaRPr>
          </a:p>
          <a:p>
            <a:pPr marL="0" indent="0" algn="just">
              <a:buNone/>
            </a:pPr>
            <a:r>
              <a:rPr lang="es-CO" sz="2000" b="1" dirty="0" smtClean="0">
                <a:latin typeface="Arial" pitchFamily="34" charset="0"/>
                <a:cs typeface="Arial" pitchFamily="34" charset="0"/>
              </a:rPr>
              <a:t>1. Separación conceptual entre Derecho y Moral</a:t>
            </a:r>
          </a:p>
          <a:p>
            <a:pPr marL="0" indent="0" algn="just">
              <a:buNone/>
            </a:pPr>
            <a:r>
              <a:rPr lang="es-CO" sz="2000" dirty="0" smtClean="0">
                <a:latin typeface="Arial" pitchFamily="34" charset="0"/>
                <a:cs typeface="Arial" pitchFamily="34" charset="0"/>
              </a:rPr>
              <a:t>Hart dice que existen relaciones contingentes y no necesarias lógicas ni conceptualmente. Otra cosa es que las normas de validez remitan a valores o principios morales.</a:t>
            </a:r>
          </a:p>
          <a:p>
            <a:pPr marL="0" indent="0" algn="just">
              <a:buNone/>
            </a:pPr>
            <a:r>
              <a:rPr lang="es-CO" sz="2000" dirty="0" smtClean="0">
                <a:latin typeface="Arial" pitchFamily="34" charset="0"/>
                <a:cs typeface="Arial" pitchFamily="34" charset="0"/>
              </a:rPr>
              <a:t>Esto se da, porque la ley es humana.</a:t>
            </a:r>
          </a:p>
          <a:p>
            <a:pPr marL="0" indent="0" algn="just">
              <a:buNone/>
            </a:pPr>
            <a:r>
              <a:rPr lang="es-CO" sz="2000" b="1" dirty="0" smtClean="0">
                <a:latin typeface="Arial" pitchFamily="34" charset="0"/>
                <a:cs typeface="Arial" pitchFamily="34" charset="0"/>
              </a:rPr>
              <a:t>2. Fuentes sociales del Derecho</a:t>
            </a:r>
          </a:p>
          <a:p>
            <a:pPr marL="0" indent="0" algn="just">
              <a:buNone/>
            </a:pPr>
            <a:r>
              <a:rPr lang="es-CO" sz="2000" dirty="0" smtClean="0">
                <a:latin typeface="Arial" pitchFamily="34" charset="0"/>
                <a:cs typeface="Arial" pitchFamily="34" charset="0"/>
              </a:rPr>
              <a:t>En la sociedad deben existir prácticas que incluyan jueces y ciudadanos.</a:t>
            </a:r>
          </a:p>
          <a:p>
            <a:pPr marL="0" indent="0" algn="just">
              <a:buNone/>
            </a:pPr>
            <a:r>
              <a:rPr lang="es-CO" sz="2000" dirty="0" smtClean="0">
                <a:latin typeface="Arial" pitchFamily="34" charset="0"/>
                <a:cs typeface="Arial" pitchFamily="34" charset="0"/>
              </a:rPr>
              <a:t>La validez de las normas se refiere estrictamente a criterios jurídicos.</a:t>
            </a:r>
          </a:p>
          <a:p>
            <a:pPr marL="0" indent="0" algn="just">
              <a:buNone/>
            </a:pPr>
            <a:r>
              <a:rPr lang="es-CO" sz="2000" b="1" dirty="0" smtClean="0">
                <a:latin typeface="Arial" pitchFamily="34" charset="0"/>
                <a:cs typeface="Arial" pitchFamily="34" charset="0"/>
              </a:rPr>
              <a:t>3. Discrecionalidad judicial</a:t>
            </a:r>
          </a:p>
          <a:p>
            <a:pPr marL="0" indent="0" algn="just">
              <a:buNone/>
            </a:pPr>
            <a:r>
              <a:rPr lang="es-CO" sz="2000" dirty="0" smtClean="0">
                <a:latin typeface="Arial" pitchFamily="34" charset="0"/>
                <a:cs typeface="Arial" pitchFamily="34" charset="0"/>
              </a:rPr>
              <a:t>Implica reconocer la incompletud del derecho, por lo cual el juez crea derecho sobre límites positivos.</a:t>
            </a:r>
          </a:p>
        </p:txBody>
      </p:sp>
    </p:spTree>
    <p:extLst>
      <p:ext uri="{BB962C8B-B14F-4D97-AF65-F5344CB8AC3E}">
        <p14:creationId xmlns:p14="http://schemas.microsoft.com/office/powerpoint/2010/main" val="21504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Ataque de Ronald Dworkin a Herbert L.A. Hart</a:t>
            </a:r>
          </a:p>
          <a:p>
            <a:pPr marL="0" indent="0" algn="just">
              <a:buNone/>
            </a:pPr>
            <a:r>
              <a:rPr lang="es-CO" sz="2000" b="1" dirty="0" smtClean="0">
                <a:latin typeface="Arial" pitchFamily="34" charset="0"/>
                <a:cs typeface="Arial" pitchFamily="34" charset="0"/>
              </a:rPr>
              <a:t>1. Separación entre Derecho y Moral</a:t>
            </a:r>
          </a:p>
          <a:p>
            <a:pPr marL="0" indent="0" algn="just">
              <a:buNone/>
            </a:pPr>
            <a:r>
              <a:rPr lang="es-CO" sz="2000" dirty="0" smtClean="0">
                <a:latin typeface="Arial" pitchFamily="34" charset="0"/>
                <a:cs typeface="Arial" pitchFamily="34" charset="0"/>
              </a:rPr>
              <a:t>Dworkin considera a un jurista comprometido con los principios y valores del sistema jurídico y cree que las personas pueden tener derechos contra el Estado que son anteriores a los derechos creados por la legislación explícita.</a:t>
            </a:r>
          </a:p>
          <a:p>
            <a:pPr marL="0" indent="0" algn="just">
              <a:buNone/>
            </a:pPr>
            <a:r>
              <a:rPr lang="es-CO" sz="2000" b="1" dirty="0" smtClean="0">
                <a:latin typeface="Arial" pitchFamily="34" charset="0"/>
                <a:cs typeface="Arial" pitchFamily="34" charset="0"/>
              </a:rPr>
              <a:t>2. Fuentes sociales del Derecho</a:t>
            </a:r>
          </a:p>
          <a:p>
            <a:pPr marL="0" indent="0" algn="just">
              <a:buNone/>
            </a:pPr>
            <a:r>
              <a:rPr lang="es-CO" sz="2000" dirty="0" smtClean="0">
                <a:latin typeface="Arial" pitchFamily="34" charset="0"/>
                <a:cs typeface="Arial" pitchFamily="34" charset="0"/>
              </a:rPr>
              <a:t>Para Dworkin el normativismo positivista es reduccionista.</a:t>
            </a:r>
          </a:p>
          <a:p>
            <a:pPr marL="0" indent="0" algn="just">
              <a:buNone/>
            </a:pPr>
            <a:r>
              <a:rPr lang="es-CO" sz="2000" dirty="0" smtClean="0">
                <a:latin typeface="Arial" pitchFamily="34" charset="0"/>
                <a:cs typeface="Arial" pitchFamily="34" charset="0"/>
              </a:rPr>
              <a:t>Cree que también juegan los principios y las directrices o políticas.</a:t>
            </a:r>
          </a:p>
          <a:p>
            <a:pPr marL="0" indent="0" algn="just">
              <a:buNone/>
            </a:pPr>
            <a:r>
              <a:rPr lang="es-CO" sz="2000" dirty="0" smtClean="0">
                <a:latin typeface="Arial" pitchFamily="34" charset="0"/>
                <a:cs typeface="Arial" pitchFamily="34" charset="0"/>
              </a:rPr>
              <a:t>Las reglas se aplican todo o nada (ese fue el pecado de Kelsen), los principios ofrecen razón para decidir en cierta dirección, pero no impone una concreta.</a:t>
            </a:r>
          </a:p>
          <a:p>
            <a:pPr marL="0" indent="0" algn="just">
              <a:buNone/>
            </a:pPr>
            <a:r>
              <a:rPr lang="es-CO" sz="2000" dirty="0">
                <a:latin typeface="Arial" pitchFamily="34" charset="0"/>
                <a:cs typeface="Arial" pitchFamily="34" charset="0"/>
              </a:rPr>
              <a:t>L</a:t>
            </a:r>
            <a:r>
              <a:rPr lang="es-CO" sz="2000" dirty="0" smtClean="0">
                <a:latin typeface="Arial" pitchFamily="34" charset="0"/>
                <a:cs typeface="Arial" pitchFamily="34" charset="0"/>
              </a:rPr>
              <a:t>os principios son dinámicos, innumerables, se desplazan y mutan</a:t>
            </a:r>
          </a:p>
        </p:txBody>
      </p:sp>
    </p:spTree>
    <p:extLst>
      <p:ext uri="{BB962C8B-B14F-4D97-AF65-F5344CB8AC3E}">
        <p14:creationId xmlns:p14="http://schemas.microsoft.com/office/powerpoint/2010/main" val="58601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Entonces, el origen de los principios jurídicos reside en un sentido de la adecuación, desarrollado por la profesión y el público, a lo largo del tiempo.</a:t>
            </a:r>
          </a:p>
          <a:p>
            <a:pPr marL="0" indent="0" algn="just">
              <a:buNone/>
            </a:pPr>
            <a:r>
              <a:rPr lang="es-CO" sz="2000" dirty="0" smtClean="0">
                <a:latin typeface="Arial" pitchFamily="34" charset="0"/>
                <a:cs typeface="Arial" pitchFamily="34" charset="0"/>
              </a:rPr>
              <a:t>Ellos son intrínsecamente discutibles: obligan al debate, la argumentación y a la interpretación.</a:t>
            </a:r>
          </a:p>
          <a:p>
            <a:pPr marL="0" indent="0" algn="just">
              <a:buNone/>
            </a:pPr>
            <a:r>
              <a:rPr lang="es-CO" sz="2000" dirty="0" smtClean="0">
                <a:latin typeface="Arial" pitchFamily="34" charset="0"/>
                <a:cs typeface="Arial" pitchFamily="34" charset="0"/>
              </a:rPr>
              <a:t>Entonces </a:t>
            </a:r>
            <a:r>
              <a:rPr lang="es-CO" sz="2000" dirty="0">
                <a:latin typeface="Arial" pitchFamily="34" charset="0"/>
                <a:cs typeface="Arial" pitchFamily="34" charset="0"/>
              </a:rPr>
              <a:t>la integridad </a:t>
            </a:r>
            <a:r>
              <a:rPr lang="es-CO" sz="2000" dirty="0" smtClean="0">
                <a:latin typeface="Arial" pitchFamily="34" charset="0"/>
                <a:cs typeface="Arial" pitchFamily="34" charset="0"/>
              </a:rPr>
              <a:t>del Derecho es un conjunto de prácticas interpretativo - </a:t>
            </a:r>
            <a:r>
              <a:rPr lang="es-CO" sz="2000" dirty="0" err="1" smtClean="0">
                <a:latin typeface="Arial" pitchFamily="34" charset="0"/>
                <a:cs typeface="Arial" pitchFamily="34" charset="0"/>
              </a:rPr>
              <a:t>justificatorias</a:t>
            </a:r>
            <a:r>
              <a:rPr lang="es-CO" sz="2000" dirty="0" smtClean="0">
                <a:latin typeface="Arial" pitchFamily="34" charset="0"/>
                <a:cs typeface="Arial" pitchFamily="34" charset="0"/>
              </a:rPr>
              <a:t>.</a:t>
            </a:r>
          </a:p>
          <a:p>
            <a:pPr marL="0" indent="0" algn="just">
              <a:buNone/>
            </a:pPr>
            <a:r>
              <a:rPr lang="es-CO" sz="2000" b="1" dirty="0" smtClean="0">
                <a:latin typeface="Arial" pitchFamily="34" charset="0"/>
                <a:cs typeface="Arial" pitchFamily="34" charset="0"/>
              </a:rPr>
              <a:t>3. La Discrecionalidad Judicial</a:t>
            </a:r>
          </a:p>
          <a:p>
            <a:pPr marL="0" indent="0" algn="just">
              <a:buNone/>
            </a:pPr>
            <a:r>
              <a:rPr lang="es-CO" sz="2000" dirty="0" smtClean="0">
                <a:latin typeface="Arial" pitchFamily="34" charset="0"/>
                <a:cs typeface="Arial" pitchFamily="34" charset="0"/>
              </a:rPr>
              <a:t>Si las reglas no contemplan el caso, el juez debe recurrir a los principios y a las políticas o directrices, entonces se debe encontrar la respuesta ideal.</a:t>
            </a:r>
          </a:p>
          <a:p>
            <a:pPr marL="0" indent="0" algn="just">
              <a:buNone/>
            </a:pPr>
            <a:r>
              <a:rPr lang="es-CO" sz="2000" b="1" dirty="0" smtClean="0">
                <a:latin typeface="Arial" pitchFamily="34" charset="0"/>
                <a:cs typeface="Arial" pitchFamily="34" charset="0"/>
              </a:rPr>
              <a:t>El Constitucionalismo como Desafío al Positivismo Jurídico.</a:t>
            </a:r>
          </a:p>
          <a:p>
            <a:pPr marL="0" indent="0" algn="just">
              <a:buNone/>
            </a:pPr>
            <a:r>
              <a:rPr lang="es-CO" sz="2000" dirty="0" smtClean="0">
                <a:latin typeface="Arial" pitchFamily="34" charset="0"/>
                <a:cs typeface="Arial" pitchFamily="34" charset="0"/>
              </a:rPr>
              <a:t>(Robert </a:t>
            </a:r>
            <a:r>
              <a:rPr lang="es-CO" sz="2000" dirty="0" err="1" smtClean="0">
                <a:latin typeface="Arial" pitchFamily="34" charset="0"/>
                <a:cs typeface="Arial" pitchFamily="34" charset="0"/>
              </a:rPr>
              <a:t>Alexy</a:t>
            </a:r>
            <a:r>
              <a:rPr lang="es-CO" sz="2000" dirty="0" smtClean="0">
                <a:latin typeface="Arial" pitchFamily="34" charset="0"/>
                <a:cs typeface="Arial" pitchFamily="34" charset="0"/>
              </a:rPr>
              <a:t>, </a:t>
            </a:r>
            <a:r>
              <a:rPr lang="es-CO" sz="2000" dirty="0" err="1" smtClean="0">
                <a:latin typeface="Arial" pitchFamily="34" charset="0"/>
                <a:cs typeface="Arial" pitchFamily="34" charset="0"/>
              </a:rPr>
              <a:t>Zagrebelsky</a:t>
            </a:r>
            <a:r>
              <a:rPr lang="es-CO" sz="2000" dirty="0" smtClean="0">
                <a:latin typeface="Arial" pitchFamily="34" charset="0"/>
                <a:cs typeface="Arial" pitchFamily="34" charset="0"/>
              </a:rPr>
              <a:t>, </a:t>
            </a:r>
            <a:r>
              <a:rPr lang="es-CO" sz="2000" dirty="0" err="1" smtClean="0">
                <a:latin typeface="Arial" pitchFamily="34" charset="0"/>
                <a:cs typeface="Arial" pitchFamily="34" charset="0"/>
              </a:rPr>
              <a:t>Ferrajoli</a:t>
            </a:r>
            <a:r>
              <a:rPr lang="es-CO" sz="2000" dirty="0" smtClean="0">
                <a:latin typeface="Arial" pitchFamily="34" charset="0"/>
                <a:cs typeface="Arial" pitchFamily="34" charset="0"/>
              </a:rPr>
              <a:t>)</a:t>
            </a:r>
          </a:p>
        </p:txBody>
      </p:sp>
    </p:spTree>
    <p:extLst>
      <p:ext uri="{BB962C8B-B14F-4D97-AF65-F5344CB8AC3E}">
        <p14:creationId xmlns:p14="http://schemas.microsoft.com/office/powerpoint/2010/main" val="331615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Son las catástrofes de las grandes guerras mundiales del siglo XX las que propician el paso de un Estado de Derecho al Estado de Derechos fortalecido por la consagración de derechos en las Constituciones.</a:t>
            </a:r>
          </a:p>
          <a:p>
            <a:pPr marL="0" indent="0" algn="just">
              <a:buNone/>
            </a:pPr>
            <a:r>
              <a:rPr lang="es-CO" sz="2000" dirty="0" smtClean="0">
                <a:latin typeface="Arial" pitchFamily="34" charset="0"/>
                <a:cs typeface="Arial" pitchFamily="34" charset="0"/>
              </a:rPr>
              <a:t>El Positivismo Jurídico se ve amenazado por la omnipresencia de la Constitución frente a la centralidad de la ley.</a:t>
            </a:r>
          </a:p>
          <a:p>
            <a:pPr marL="0" indent="0" algn="just">
              <a:buNone/>
            </a:pPr>
            <a:r>
              <a:rPr lang="es-CO" sz="2000" dirty="0" smtClean="0">
                <a:latin typeface="Arial" pitchFamily="34" charset="0"/>
                <a:cs typeface="Arial" pitchFamily="34" charset="0"/>
              </a:rPr>
              <a:t>De igual manera la separación de Derecho y Moral es desafiada por el constitucionalismo, pues en las Constituciones se han incorporado un buen número de valores morales.</a:t>
            </a:r>
          </a:p>
          <a:p>
            <a:pPr marL="0" indent="0" algn="just">
              <a:buNone/>
            </a:pPr>
            <a:r>
              <a:rPr lang="es-CO" sz="2000" dirty="0" smtClean="0">
                <a:latin typeface="Arial" pitchFamily="34" charset="0"/>
                <a:cs typeface="Arial" pitchFamily="34" charset="0"/>
              </a:rPr>
              <a:t>Supone el triunfo de los principios sobre las normas.</a:t>
            </a:r>
          </a:p>
          <a:p>
            <a:pPr marL="0" indent="0" algn="just">
              <a:buNone/>
            </a:pPr>
            <a:r>
              <a:rPr lang="es-CO" sz="2000" b="1" dirty="0" smtClean="0">
                <a:latin typeface="Arial" pitchFamily="34" charset="0"/>
                <a:cs typeface="Arial" pitchFamily="34" charset="0"/>
              </a:rPr>
              <a:t>La respuesta de Hart a Dworkin</a:t>
            </a:r>
          </a:p>
          <a:p>
            <a:pPr marL="0" indent="0" algn="just">
              <a:buNone/>
            </a:pPr>
            <a:r>
              <a:rPr lang="es-CO" sz="2000" b="1" dirty="0" smtClean="0">
                <a:latin typeface="Arial" pitchFamily="34" charset="0"/>
                <a:cs typeface="Arial" pitchFamily="34" charset="0"/>
              </a:rPr>
              <a:t>1. Separación Derecho - Moral</a:t>
            </a:r>
          </a:p>
          <a:p>
            <a:pPr marL="0" indent="0" algn="just">
              <a:buNone/>
            </a:pPr>
            <a:r>
              <a:rPr lang="es-CO" sz="2000" dirty="0" smtClean="0">
                <a:latin typeface="Arial" pitchFamily="34" charset="0"/>
                <a:cs typeface="Arial" pitchFamily="34" charset="0"/>
              </a:rPr>
              <a:t>Hart reivindica una teoría jurídica descriptiva y universal, aunque en algún momento la descripción deba dar cuenta de los valores, pero la descripción debe seguir siendo descripción.</a:t>
            </a:r>
          </a:p>
        </p:txBody>
      </p:sp>
    </p:spTree>
    <p:extLst>
      <p:ext uri="{BB962C8B-B14F-4D97-AF65-F5344CB8AC3E}">
        <p14:creationId xmlns:p14="http://schemas.microsoft.com/office/powerpoint/2010/main" val="50774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itchFamily="34" charset="0"/>
                <a:cs typeface="Arial" pitchFamily="34" charset="0"/>
              </a:rPr>
              <a:t>Hart sigue pensando que sí existen conexiones Derecho – Moral, pero no son conceptualmente necesarias.</a:t>
            </a:r>
          </a:p>
          <a:p>
            <a:pPr marL="0" indent="0" algn="just">
              <a:buNone/>
            </a:pPr>
            <a:r>
              <a:rPr lang="es-CO" sz="2000" dirty="0" smtClean="0">
                <a:latin typeface="Arial" pitchFamily="34" charset="0"/>
                <a:cs typeface="Arial" pitchFamily="34" charset="0"/>
              </a:rPr>
              <a:t>Debe entenderse que los principios jurídicos son siempre principios morales.</a:t>
            </a:r>
          </a:p>
          <a:p>
            <a:pPr marL="0" indent="0" algn="just">
              <a:buNone/>
            </a:pPr>
            <a:r>
              <a:rPr lang="es-CO" sz="2000" dirty="0" smtClean="0">
                <a:latin typeface="Arial" pitchFamily="34" charset="0"/>
                <a:cs typeface="Arial" pitchFamily="34" charset="0"/>
              </a:rPr>
              <a:t>Es posible que el Derecho haga depender la validez de las normas a su calidad moral, donde haya incorporado criterios para la identificación de la juridicidad. Esto es lo que se llama Positivismo Jurídico Incluyente.</a:t>
            </a:r>
          </a:p>
          <a:p>
            <a:pPr marL="0" indent="0" algn="just">
              <a:buNone/>
            </a:pPr>
            <a:r>
              <a:rPr lang="es-CO" sz="2000" b="1" dirty="0" smtClean="0">
                <a:latin typeface="Arial" pitchFamily="34" charset="0"/>
                <a:cs typeface="Arial" pitchFamily="34" charset="0"/>
              </a:rPr>
              <a:t>2. Fuentes Sociales del derecho</a:t>
            </a:r>
          </a:p>
          <a:p>
            <a:pPr marL="0" indent="0" algn="just">
              <a:buNone/>
            </a:pPr>
            <a:r>
              <a:rPr lang="es-CO" sz="2000" dirty="0" smtClean="0">
                <a:latin typeface="Arial" pitchFamily="34" charset="0"/>
                <a:cs typeface="Arial" pitchFamily="34" charset="0"/>
              </a:rPr>
              <a:t>Se dice que es posible que los valores se incorporen al derecho positivo, pero es sólo por eso que los valores tienen relevancia jurídica. Entonces, Derecho es lo que las personas acuerden considerar como tal.</a:t>
            </a:r>
          </a:p>
        </p:txBody>
      </p:sp>
    </p:spTree>
    <p:extLst>
      <p:ext uri="{BB962C8B-B14F-4D97-AF65-F5344CB8AC3E}">
        <p14:creationId xmlns:p14="http://schemas.microsoft.com/office/powerpoint/2010/main" val="58104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3. Discrecionalidad Judicial</a:t>
            </a:r>
          </a:p>
          <a:p>
            <a:pPr marL="0" indent="0" algn="just">
              <a:buNone/>
            </a:pPr>
            <a:r>
              <a:rPr lang="es-CO" sz="2000" dirty="0" smtClean="0">
                <a:latin typeface="Arial" pitchFamily="34" charset="0"/>
                <a:cs typeface="Arial" pitchFamily="34" charset="0"/>
              </a:rPr>
              <a:t>Cuando sea necesario decidir entre principios diversos que deriven analogías opuestas, el juez debe apelar a su sentido de lo que es mejor y no a “algún orden preestablecido”, natural.</a:t>
            </a:r>
          </a:p>
          <a:p>
            <a:pPr marL="0" indent="0" algn="just">
              <a:buNone/>
            </a:pPr>
            <a:r>
              <a:rPr lang="es-CO" sz="2000" dirty="0" smtClean="0">
                <a:latin typeface="Arial" pitchFamily="34" charset="0"/>
                <a:cs typeface="Arial" pitchFamily="34" charset="0"/>
              </a:rPr>
              <a:t>Frente al principio de la separación de poderes, Hart aduce:</a:t>
            </a:r>
          </a:p>
          <a:p>
            <a:pPr marL="0" indent="0" algn="just">
              <a:buNone/>
            </a:pPr>
            <a:r>
              <a:rPr lang="es-CO" sz="2000" dirty="0" smtClean="0">
                <a:latin typeface="Arial" pitchFamily="34" charset="0"/>
                <a:cs typeface="Arial" pitchFamily="34" charset="0"/>
              </a:rPr>
              <a:t>a) Que la discrecionalidad judicial implica alguna erosión de la separación de poderes, pero es un mal menor frente a la renuncia a resolver casos difíciles.</a:t>
            </a:r>
          </a:p>
          <a:p>
            <a:pPr marL="0" indent="0" algn="just">
              <a:buNone/>
            </a:pPr>
            <a:r>
              <a:rPr lang="es-CO" sz="2000" dirty="0" smtClean="0">
                <a:latin typeface="Arial" pitchFamily="34" charset="0"/>
                <a:cs typeface="Arial" pitchFamily="34" charset="0"/>
              </a:rPr>
              <a:t>b) Los poderes “legislativos” de los jueces no son comparables con los de los congresistas o parlamentarios, son limitados a los intersticios o lagunas o vacíos del Derecho.</a:t>
            </a:r>
          </a:p>
          <a:p>
            <a:pPr marL="0" indent="0" algn="just">
              <a:buNone/>
            </a:pPr>
            <a:r>
              <a:rPr lang="es-CO" sz="2000" dirty="0" smtClean="0">
                <a:latin typeface="Arial" pitchFamily="34" charset="0"/>
                <a:cs typeface="Arial" pitchFamily="34" charset="0"/>
              </a:rPr>
              <a:t>c) En las democracias modernas, viene una delegación limitada de competencias legislativas al poder ejecutivo.</a:t>
            </a:r>
          </a:p>
        </p:txBody>
      </p:sp>
    </p:spTree>
    <p:extLst>
      <p:ext uri="{BB962C8B-B14F-4D97-AF65-F5344CB8AC3E}">
        <p14:creationId xmlns:p14="http://schemas.microsoft.com/office/powerpoint/2010/main" val="359531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itchFamily="34" charset="0"/>
                <a:cs typeface="Arial" pitchFamily="34" charset="0"/>
              </a:rPr>
              <a:t>El Positivismo Jurídico Incluyente</a:t>
            </a:r>
          </a:p>
          <a:p>
            <a:pPr marL="0" indent="0" algn="just">
              <a:buNone/>
            </a:pPr>
            <a:r>
              <a:rPr lang="es-CO" sz="2000" dirty="0" smtClean="0">
                <a:latin typeface="Arial" pitchFamily="34" charset="0"/>
                <a:cs typeface="Arial" pitchFamily="34" charset="0"/>
              </a:rPr>
              <a:t>Se entiende a sí mismo, como la teoría mejor equipada para la descripción de un panorama jurídico contemporáneo, en el que continuamente y a un elevado nivel jerárquico aparecen referencias a conceptos morales como libertad, igualdad, dignidad. Tratando de hacer compatible el Positivismo Jurídico con el Constitucionalismo Contemporáneo.</a:t>
            </a:r>
          </a:p>
          <a:p>
            <a:pPr marL="0" indent="0" algn="just">
              <a:buNone/>
            </a:pPr>
            <a:r>
              <a:rPr lang="es-CO" sz="2000" dirty="0" smtClean="0">
                <a:latin typeface="Arial" pitchFamily="34" charset="0"/>
                <a:cs typeface="Arial" pitchFamily="34" charset="0"/>
              </a:rPr>
              <a:t>Importa tener en cuenta que la interpretación no es arbitraria, pues implica una actividad racional de justificación a la luz de los valores constitucionales (ponderación)</a:t>
            </a:r>
          </a:p>
          <a:p>
            <a:pPr marL="0" indent="0" algn="just">
              <a:buNone/>
            </a:pPr>
            <a:r>
              <a:rPr lang="es-CO" sz="2000" dirty="0" smtClean="0">
                <a:latin typeface="Arial" pitchFamily="34" charset="0"/>
                <a:cs typeface="Arial" pitchFamily="34" charset="0"/>
              </a:rPr>
              <a:t>Se pretende desde el positivismo Jurídico incluyente, postular la existencia de una convención (por abstracta y vacía que sea) en la base del sistema jurídico, para salvar el dogma de las “Fuentes Sociales”, que es la más irrenunciable de las tres tesis positivistas.</a:t>
            </a:r>
          </a:p>
        </p:txBody>
      </p:sp>
    </p:spTree>
    <p:extLst>
      <p:ext uri="{BB962C8B-B14F-4D97-AF65-F5344CB8AC3E}">
        <p14:creationId xmlns:p14="http://schemas.microsoft.com/office/powerpoint/2010/main" val="294886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ctr">
              <a:buNone/>
            </a:pPr>
            <a:r>
              <a:rPr lang="es-CO" sz="2000" b="1" dirty="0" smtClean="0">
                <a:latin typeface="Arial" panose="020B0604020202020204" pitchFamily="34" charset="0"/>
                <a:cs typeface="Arial" pitchFamily="34" charset="0"/>
              </a:rPr>
              <a:t>LA ESCUELA DEL REALISMO JURÍDICO</a:t>
            </a:r>
          </a:p>
          <a:p>
            <a:pPr marL="0" indent="0" algn="just">
              <a:buNone/>
            </a:pPr>
            <a:r>
              <a:rPr lang="es-CO" sz="2000" dirty="0" smtClean="0">
                <a:latin typeface="Arial" panose="020B0604020202020204" pitchFamily="34" charset="0"/>
                <a:cs typeface="Arial" panose="020B0604020202020204" pitchFamily="34" charset="0"/>
              </a:rPr>
              <a:t>En </a:t>
            </a:r>
            <a:r>
              <a:rPr lang="es-CO" sz="2000" dirty="0">
                <a:latin typeface="Arial" panose="020B0604020202020204" pitchFamily="34" charset="0"/>
                <a:cs typeface="Arial" panose="020B0604020202020204" pitchFamily="34" charset="0"/>
              </a:rPr>
              <a:t>el plano jurídico el realismo se </a:t>
            </a:r>
            <a:r>
              <a:rPr lang="es-CO" sz="2000" dirty="0" smtClean="0">
                <a:latin typeface="Arial" panose="020B0604020202020204" pitchFamily="34" charset="0"/>
                <a:cs typeface="Arial" panose="020B0604020202020204" pitchFamily="34" charset="0"/>
              </a:rPr>
              <a:t>manifiesta contra </a:t>
            </a:r>
            <a:r>
              <a:rPr lang="es-CO" sz="2000" dirty="0" err="1">
                <a:latin typeface="Arial" panose="020B0604020202020204" pitchFamily="34" charset="0"/>
                <a:cs typeface="Arial" panose="020B0604020202020204" pitchFamily="34" charset="0"/>
              </a:rPr>
              <a:t>normativismos</a:t>
            </a:r>
            <a:r>
              <a:rPr lang="es-CO" sz="2000" dirty="0">
                <a:latin typeface="Arial" panose="020B0604020202020204" pitchFamily="34" charset="0"/>
                <a:cs typeface="Arial" panose="020B0604020202020204" pitchFamily="34" charset="0"/>
              </a:rPr>
              <a:t> y </a:t>
            </a:r>
            <a:r>
              <a:rPr lang="es-CO" sz="2000" dirty="0" smtClean="0">
                <a:latin typeface="Arial" panose="020B0604020202020204" pitchFamily="34" charset="0"/>
                <a:cs typeface="Arial" panose="020B0604020202020204" pitchFamily="34" charset="0"/>
              </a:rPr>
              <a:t>corrientes axiológicas </a:t>
            </a:r>
            <a:r>
              <a:rPr lang="es-CO" sz="2000" dirty="0">
                <a:latin typeface="Arial" panose="020B0604020202020204" pitchFamily="34" charset="0"/>
                <a:cs typeface="Arial" panose="020B0604020202020204" pitchFamily="34" charset="0"/>
              </a:rPr>
              <a:t>de corte ingenuo, señalando siempre que más allá de </a:t>
            </a:r>
            <a:r>
              <a:rPr lang="es-CO" sz="2000" dirty="0" smtClean="0">
                <a:latin typeface="Arial" panose="020B0604020202020204" pitchFamily="34" charset="0"/>
                <a:cs typeface="Arial" panose="020B0604020202020204" pitchFamily="34" charset="0"/>
              </a:rPr>
              <a:t>la norma </a:t>
            </a:r>
            <a:r>
              <a:rPr lang="es-CO" sz="2000" dirty="0">
                <a:latin typeface="Arial" panose="020B0604020202020204" pitchFamily="34" charset="0"/>
                <a:cs typeface="Arial" panose="020B0604020202020204" pitchFamily="34" charset="0"/>
              </a:rPr>
              <a:t>y los valores, el Derecho significa acción, así como el efecto </a:t>
            </a:r>
            <a:r>
              <a:rPr lang="es-CO" sz="2000" dirty="0" smtClean="0">
                <a:latin typeface="Arial" panose="020B0604020202020204" pitchFamily="34" charset="0"/>
                <a:cs typeface="Arial" panose="020B0604020202020204" pitchFamily="34" charset="0"/>
              </a:rPr>
              <a:t>de actos </a:t>
            </a:r>
            <a:r>
              <a:rPr lang="es-CO" sz="2000" dirty="0">
                <a:latin typeface="Arial" panose="020B0604020202020204" pitchFamily="34" charset="0"/>
                <a:cs typeface="Arial" panose="020B0604020202020204" pitchFamily="34" charset="0"/>
              </a:rPr>
              <a:t>concretos en la vida de </a:t>
            </a:r>
            <a:r>
              <a:rPr lang="es-CO" sz="2000" dirty="0" smtClean="0">
                <a:latin typeface="Arial" panose="020B0604020202020204" pitchFamily="34" charset="0"/>
                <a:cs typeface="Arial" panose="020B0604020202020204" pitchFamily="34" charset="0"/>
              </a:rPr>
              <a:t>las personas.</a:t>
            </a:r>
          </a:p>
          <a:p>
            <a:pPr marL="0" indent="0" algn="just">
              <a:buNone/>
            </a:pPr>
            <a:r>
              <a:rPr lang="es-CO" sz="2000" dirty="0">
                <a:latin typeface="Arial" panose="020B0604020202020204" pitchFamily="34" charset="0"/>
                <a:cs typeface="Arial" panose="020B0604020202020204" pitchFamily="34" charset="0"/>
              </a:rPr>
              <a:t>P</a:t>
            </a:r>
            <a:r>
              <a:rPr lang="es-CO" sz="2000" dirty="0" smtClean="0">
                <a:latin typeface="Arial" panose="020B0604020202020204" pitchFamily="34" charset="0"/>
                <a:cs typeface="Arial" panose="020B0604020202020204" pitchFamily="34" charset="0"/>
              </a:rPr>
              <a:t>odemos </a:t>
            </a:r>
            <a:r>
              <a:rPr lang="es-CO" sz="2000" dirty="0">
                <a:latin typeface="Arial" panose="020B0604020202020204" pitchFamily="34" charset="0"/>
                <a:cs typeface="Arial" panose="020B0604020202020204" pitchFamily="34" charset="0"/>
              </a:rPr>
              <a:t>hablar de, cuando menos, tres concepciones o tradiciones que</a:t>
            </a:r>
            <a:r>
              <a:rPr lang="es-CO" sz="2000" dirty="0" smtClean="0">
                <a:latin typeface="Arial" panose="020B0604020202020204" pitchFamily="34" charset="0"/>
                <a:cs typeface="Arial" panose="020B0604020202020204" pitchFamily="34" charset="0"/>
              </a:rPr>
              <a:t>, a </a:t>
            </a:r>
            <a:r>
              <a:rPr lang="es-CO" sz="2000" dirty="0">
                <a:latin typeface="Arial" panose="020B0604020202020204" pitchFamily="34" charset="0"/>
                <a:cs typeface="Arial" panose="020B0604020202020204" pitchFamily="34" charset="0"/>
              </a:rPr>
              <a:t>pesar de ser distintas entre sí comparten un mismo criticismo y </a:t>
            </a:r>
            <a:r>
              <a:rPr lang="es-CO" sz="2000" dirty="0" smtClean="0">
                <a:latin typeface="Arial" panose="020B0604020202020204" pitchFamily="34" charset="0"/>
                <a:cs typeface="Arial" panose="020B0604020202020204" pitchFamily="34" charset="0"/>
              </a:rPr>
              <a:t>merecen denominarse </a:t>
            </a:r>
            <a:r>
              <a:rPr lang="es-CO" sz="2000" dirty="0">
                <a:latin typeface="Arial" panose="020B0604020202020204" pitchFamily="34" charset="0"/>
                <a:cs typeface="Arial" panose="020B0604020202020204" pitchFamily="34" charset="0"/>
              </a:rPr>
              <a:t>realismo jurídico: el realismo jurídico alemán, el </a:t>
            </a:r>
            <a:r>
              <a:rPr lang="es-CO" sz="2000" dirty="0" smtClean="0">
                <a:latin typeface="Arial" panose="020B0604020202020204" pitchFamily="34" charset="0"/>
                <a:cs typeface="Arial" panose="020B0604020202020204" pitchFamily="34" charset="0"/>
              </a:rPr>
              <a:t>realismo jurídico </a:t>
            </a:r>
            <a:r>
              <a:rPr lang="es-CO" sz="2000" dirty="0">
                <a:latin typeface="Arial" panose="020B0604020202020204" pitchFamily="34" charset="0"/>
                <a:cs typeface="Arial" panose="020B0604020202020204" pitchFamily="34" charset="0"/>
              </a:rPr>
              <a:t>norteamericano y el realismo jurídico escandinavo</a:t>
            </a:r>
            <a:r>
              <a:rPr lang="es-CO" sz="2000" dirty="0" smtClean="0">
                <a:latin typeface="Arial" panose="020B0604020202020204" pitchFamily="34" charset="0"/>
                <a:cs typeface="Arial" panose="020B0604020202020204" pitchFamily="34" charset="0"/>
              </a:rPr>
              <a:t>.</a:t>
            </a:r>
          </a:p>
          <a:p>
            <a:pPr marL="457200" indent="-457200" algn="just">
              <a:buAutoNum type="arabicParenR"/>
            </a:pPr>
            <a:r>
              <a:rPr lang="es-CO" sz="2000" b="1" dirty="0" smtClean="0">
                <a:latin typeface="Arial" panose="020B0604020202020204" pitchFamily="34" charset="0"/>
                <a:cs typeface="Arial" panose="020B0604020202020204" pitchFamily="34" charset="0"/>
              </a:rPr>
              <a:t>El Realismo </a:t>
            </a:r>
            <a:r>
              <a:rPr lang="es-CO" sz="2000" b="1" dirty="0">
                <a:latin typeface="Arial" panose="020B0604020202020204" pitchFamily="34" charset="0"/>
                <a:cs typeface="Arial" panose="020B0604020202020204" pitchFamily="34" charset="0"/>
              </a:rPr>
              <a:t>j</a:t>
            </a:r>
            <a:r>
              <a:rPr lang="es-CO" sz="2000" b="1" dirty="0" smtClean="0">
                <a:latin typeface="Arial" panose="020B0604020202020204" pitchFamily="34" charset="0"/>
                <a:cs typeface="Arial" panose="020B0604020202020204" pitchFamily="34" charset="0"/>
              </a:rPr>
              <a:t>urídico alemán</a:t>
            </a:r>
          </a:p>
          <a:p>
            <a:pPr marL="0" indent="0" algn="just">
              <a:buNone/>
            </a:pPr>
            <a:r>
              <a:rPr lang="es-CO" sz="1800" dirty="0" smtClean="0">
                <a:latin typeface="Arial" panose="020B0604020202020204" pitchFamily="34" charset="0"/>
                <a:cs typeface="Arial" panose="020B0604020202020204" pitchFamily="34" charset="0"/>
              </a:rPr>
              <a:t>La doctrina normalmente </a:t>
            </a:r>
            <a:r>
              <a:rPr lang="es-CO" sz="1800" dirty="0">
                <a:latin typeface="Arial" panose="020B0604020202020204" pitchFamily="34" charset="0"/>
                <a:cs typeface="Arial" panose="020B0604020202020204" pitchFamily="34" charset="0"/>
              </a:rPr>
              <a:t>no contempla un </a:t>
            </a:r>
            <a:r>
              <a:rPr lang="es-CO" sz="1800" dirty="0" smtClean="0">
                <a:latin typeface="Arial" panose="020B0604020202020204" pitchFamily="34" charset="0"/>
                <a:cs typeface="Arial" panose="020B0604020202020204" pitchFamily="34" charset="0"/>
              </a:rPr>
              <a:t>realismo jurídico </a:t>
            </a:r>
            <a:r>
              <a:rPr lang="es-CO" sz="1800" dirty="0">
                <a:latin typeface="Arial" panose="020B0604020202020204" pitchFamily="34" charset="0"/>
                <a:cs typeface="Arial" panose="020B0604020202020204" pitchFamily="34" charset="0"/>
              </a:rPr>
              <a:t>alemán en sentido </a:t>
            </a:r>
            <a:r>
              <a:rPr lang="es-CO" sz="1800" dirty="0" smtClean="0">
                <a:latin typeface="Arial" panose="020B0604020202020204" pitchFamily="34" charset="0"/>
                <a:cs typeface="Arial" panose="020B0604020202020204" pitchFamily="34" charset="0"/>
              </a:rPr>
              <a:t>estricto, lo </a:t>
            </a:r>
            <a:r>
              <a:rPr lang="es-CO" sz="1800" dirty="0">
                <a:latin typeface="Arial" panose="020B0604020202020204" pitchFamily="34" charset="0"/>
                <a:cs typeface="Arial" panose="020B0604020202020204" pitchFamily="34" charset="0"/>
              </a:rPr>
              <a:t>cierto es que </a:t>
            </a:r>
            <a:r>
              <a:rPr lang="es-CO" sz="1800" dirty="0" smtClean="0">
                <a:latin typeface="Arial" panose="020B0604020202020204" pitchFamily="34" charset="0"/>
                <a:cs typeface="Arial" panose="020B0604020202020204" pitchFamily="34" charset="0"/>
              </a:rPr>
              <a:t>ya </a:t>
            </a:r>
            <a:r>
              <a:rPr lang="es-CO" sz="1800" dirty="0">
                <a:latin typeface="Arial" panose="020B0604020202020204" pitchFamily="34" charset="0"/>
                <a:cs typeface="Arial" panose="020B0604020202020204" pitchFamily="34" charset="0"/>
              </a:rPr>
              <a:t>algunos juristas alemanes habían anticipado </a:t>
            </a:r>
            <a:r>
              <a:rPr lang="es-CO" sz="1800" dirty="0" smtClean="0">
                <a:latin typeface="Arial" panose="020B0604020202020204" pitchFamily="34" charset="0"/>
                <a:cs typeface="Arial" panose="020B0604020202020204" pitchFamily="34" charset="0"/>
              </a:rPr>
              <a:t>los principios </a:t>
            </a:r>
            <a:r>
              <a:rPr lang="es-CO" sz="1800" dirty="0">
                <a:latin typeface="Arial" panose="020B0604020202020204" pitchFamily="34" charset="0"/>
                <a:cs typeface="Arial" panose="020B0604020202020204" pitchFamily="34" charset="0"/>
              </a:rPr>
              <a:t>fundamentales del realismo jurídico al exponer el </a:t>
            </a:r>
            <a:r>
              <a:rPr lang="es-CO" sz="1800" dirty="0" smtClean="0">
                <a:latin typeface="Arial" panose="020B0604020202020204" pitchFamily="34" charset="0"/>
                <a:cs typeface="Arial" panose="020B0604020202020204" pitchFamily="34" charset="0"/>
              </a:rPr>
              <a:t>Derecho como </a:t>
            </a:r>
            <a:r>
              <a:rPr lang="es-CO" sz="1800" dirty="0">
                <a:latin typeface="Arial" panose="020B0604020202020204" pitchFamily="34" charset="0"/>
                <a:cs typeface="Arial" panose="020B0604020202020204" pitchFamily="34" charset="0"/>
              </a:rPr>
              <a:t>acción, como una constante lucha entre fuerzas.</a:t>
            </a:r>
            <a:endParaRPr lang="es-CO" sz="1800" dirty="0" smtClean="0">
              <a:latin typeface="Arial" pitchFamily="34" charset="0"/>
              <a:cs typeface="Arial" pitchFamily="34" charset="0"/>
            </a:endParaRPr>
          </a:p>
        </p:txBody>
      </p:sp>
    </p:spTree>
    <p:extLst>
      <p:ext uri="{BB962C8B-B14F-4D97-AF65-F5344CB8AC3E}">
        <p14:creationId xmlns:p14="http://schemas.microsoft.com/office/powerpoint/2010/main" val="253639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anose="020B0604020202020204" pitchFamily="34" charset="0"/>
                <a:cs typeface="Arial" panose="020B0604020202020204" pitchFamily="34" charset="0"/>
              </a:rPr>
              <a:t>E</a:t>
            </a:r>
            <a:r>
              <a:rPr lang="es-CO" sz="2000" dirty="0" smtClean="0">
                <a:latin typeface="Arial" panose="020B0604020202020204" pitchFamily="34" charset="0"/>
                <a:cs typeface="Arial" panose="020B0604020202020204" pitchFamily="34" charset="0"/>
              </a:rPr>
              <a:t>s a </a:t>
            </a:r>
            <a:r>
              <a:rPr lang="es-CO" sz="2000" dirty="0">
                <a:latin typeface="Arial" panose="020B0604020202020204" pitchFamily="34" charset="0"/>
                <a:cs typeface="Arial" panose="020B0604020202020204" pitchFamily="34" charset="0"/>
              </a:rPr>
              <a:t>partir </a:t>
            </a:r>
            <a:r>
              <a:rPr lang="es-CO" sz="2000" dirty="0" smtClean="0">
                <a:latin typeface="Arial" panose="020B0604020202020204" pitchFamily="34" charset="0"/>
                <a:cs typeface="Arial" panose="020B0604020202020204" pitchFamily="34" charset="0"/>
              </a:rPr>
              <a:t>del “</a:t>
            </a:r>
            <a:r>
              <a:rPr lang="es-CO" sz="2000" dirty="0">
                <a:latin typeface="Arial" panose="020B0604020202020204" pitchFamily="34" charset="0"/>
                <a:cs typeface="Arial" panose="020B0604020202020204" pitchFamily="34" charset="0"/>
              </a:rPr>
              <a:t>segundo” Rudolf von JHERING que puede hablarse de un espíritu </a:t>
            </a:r>
            <a:r>
              <a:rPr lang="es-CO" sz="2000" dirty="0" smtClean="0">
                <a:latin typeface="Arial" panose="020B0604020202020204" pitchFamily="34" charset="0"/>
                <a:cs typeface="Arial" panose="020B0604020202020204" pitchFamily="34" charset="0"/>
              </a:rPr>
              <a:t>realista alemán</a:t>
            </a:r>
            <a:r>
              <a:rPr lang="es-CO" sz="2000" dirty="0">
                <a:latin typeface="Arial" panose="020B0604020202020204" pitchFamily="34" charset="0"/>
                <a:cs typeface="Arial" panose="020B0604020202020204" pitchFamily="34" charset="0"/>
              </a:rPr>
              <a:t>, para este autor, la vida y la verdad del Derecho radican en </a:t>
            </a:r>
            <a:r>
              <a:rPr lang="es-CO" sz="2000" dirty="0" smtClean="0">
                <a:latin typeface="Arial" panose="020B0604020202020204" pitchFamily="34" charset="0"/>
                <a:cs typeface="Arial" panose="020B0604020202020204" pitchFamily="34" charset="0"/>
              </a:rPr>
              <a:t>su efectiva </a:t>
            </a:r>
            <a:r>
              <a:rPr lang="es-CO" sz="2000" dirty="0">
                <a:latin typeface="Arial" panose="020B0604020202020204" pitchFamily="34" charset="0"/>
                <a:cs typeface="Arial" panose="020B0604020202020204" pitchFamily="34" charset="0"/>
              </a:rPr>
              <a:t>realización, ese es el Derecho mismo. Aquello que no </a:t>
            </a:r>
            <a:r>
              <a:rPr lang="es-CO" sz="2000" dirty="0" smtClean="0">
                <a:latin typeface="Arial" panose="020B0604020202020204" pitchFamily="34" charset="0"/>
                <a:cs typeface="Arial" panose="020B0604020202020204" pitchFamily="34" charset="0"/>
              </a:rPr>
              <a:t>sucede en </a:t>
            </a:r>
            <a:r>
              <a:rPr lang="es-CO" sz="2000" dirty="0">
                <a:latin typeface="Arial" panose="020B0604020202020204" pitchFamily="34" charset="0"/>
                <a:cs typeface="Arial" panose="020B0604020202020204" pitchFamily="34" charset="0"/>
              </a:rPr>
              <a:t>la realidad, y se encuentra sólo en el papel, es una “mera </a:t>
            </a:r>
            <a:r>
              <a:rPr lang="es-CO" sz="2000" dirty="0" smtClean="0">
                <a:latin typeface="Arial" panose="020B0604020202020204" pitchFamily="34" charset="0"/>
                <a:cs typeface="Arial" panose="020B0604020202020204" pitchFamily="34" charset="0"/>
              </a:rPr>
              <a:t>apariencia del </a:t>
            </a:r>
            <a:r>
              <a:rPr lang="es-CO" sz="2000" dirty="0">
                <a:latin typeface="Arial" panose="020B0604020202020204" pitchFamily="34" charset="0"/>
                <a:cs typeface="Arial" panose="020B0604020202020204" pitchFamily="34" charset="0"/>
              </a:rPr>
              <a:t>Derecho</a:t>
            </a:r>
            <a:r>
              <a:rPr lang="es-CO" sz="2000" dirty="0" smtClean="0">
                <a:latin typeface="Arial" panose="020B0604020202020204" pitchFamily="34" charset="0"/>
                <a:cs typeface="Arial" panose="020B0604020202020204" pitchFamily="34" charset="0"/>
              </a:rPr>
              <a:t>”.</a:t>
            </a:r>
          </a:p>
          <a:p>
            <a:pPr marL="0" indent="0" algn="just">
              <a:buNone/>
            </a:pPr>
            <a:r>
              <a:rPr lang="es-CO" sz="2000" dirty="0">
                <a:latin typeface="Arial" panose="020B0604020202020204" pitchFamily="34" charset="0"/>
                <a:cs typeface="Arial" panose="020B0604020202020204" pitchFamily="34" charset="0"/>
              </a:rPr>
              <a:t>Para JHERING, no existe un solo título, en que la definición no </a:t>
            </a:r>
            <a:r>
              <a:rPr lang="es-CO" sz="2000" dirty="0" smtClean="0">
                <a:latin typeface="Arial" panose="020B0604020202020204" pitchFamily="34" charset="0"/>
                <a:cs typeface="Arial" panose="020B0604020202020204" pitchFamily="34" charset="0"/>
              </a:rPr>
              <a:t>sea necesariamente </a:t>
            </a:r>
            <a:r>
              <a:rPr lang="es-CO" sz="2000" dirty="0">
                <a:latin typeface="Arial" panose="020B0604020202020204" pitchFamily="34" charset="0"/>
                <a:cs typeface="Arial" panose="020B0604020202020204" pitchFamily="34" charset="0"/>
              </a:rPr>
              <a:t>doble y nos diga el fin que se propone y los </a:t>
            </a:r>
            <a:r>
              <a:rPr lang="es-CO" sz="2000" dirty="0" smtClean="0">
                <a:latin typeface="Arial" panose="020B0604020202020204" pitchFamily="34" charset="0"/>
                <a:cs typeface="Arial" panose="020B0604020202020204" pitchFamily="34" charset="0"/>
              </a:rPr>
              <a:t>medios para </a:t>
            </a:r>
            <a:r>
              <a:rPr lang="es-CO" sz="2000" dirty="0">
                <a:latin typeface="Arial" panose="020B0604020202020204" pitchFamily="34" charset="0"/>
                <a:cs typeface="Arial" panose="020B0604020202020204" pitchFamily="34" charset="0"/>
              </a:rPr>
              <a:t>llegar a él. Mas el medio, por muy variado que sea, se </a:t>
            </a:r>
            <a:r>
              <a:rPr lang="es-CO" sz="2000" dirty="0" smtClean="0">
                <a:latin typeface="Arial" panose="020B0604020202020204" pitchFamily="34" charset="0"/>
                <a:cs typeface="Arial" panose="020B0604020202020204" pitchFamily="34" charset="0"/>
              </a:rPr>
              <a:t>reduce siempre </a:t>
            </a:r>
            <a:r>
              <a:rPr lang="es-CO" sz="2000" dirty="0">
                <a:latin typeface="Arial" panose="020B0604020202020204" pitchFamily="34" charset="0"/>
                <a:cs typeface="Arial" panose="020B0604020202020204" pitchFamily="34" charset="0"/>
              </a:rPr>
              <a:t>a la lucha contra la injusticia</a:t>
            </a:r>
            <a:r>
              <a:rPr lang="es-CO" sz="2000" dirty="0" smtClean="0">
                <a:latin typeface="Arial" panose="020B0604020202020204" pitchFamily="34" charset="0"/>
                <a:cs typeface="Arial" panose="020B0604020202020204" pitchFamily="34" charset="0"/>
              </a:rPr>
              <a:t>.</a:t>
            </a:r>
          </a:p>
          <a:p>
            <a:pPr marL="0" indent="0" algn="just">
              <a:buNone/>
            </a:pPr>
            <a:r>
              <a:rPr lang="es-CO" sz="2000" dirty="0" smtClean="0">
                <a:latin typeface="Arial" panose="020B0604020202020204" pitchFamily="34" charset="0"/>
                <a:cs typeface="Arial" panose="020B0604020202020204" pitchFamily="34" charset="0"/>
              </a:rPr>
              <a:t>Para </a:t>
            </a:r>
            <a:r>
              <a:rPr lang="es-CO" sz="2000" dirty="0" err="1">
                <a:latin typeface="Arial" panose="020B0604020202020204" pitchFamily="34" charset="0"/>
                <a:cs typeface="Arial" panose="020B0604020202020204" pitchFamily="34" charset="0"/>
              </a:rPr>
              <a:t>Oskar</a:t>
            </a:r>
            <a:r>
              <a:rPr lang="es-CO" sz="2000" dirty="0">
                <a:latin typeface="Arial" panose="020B0604020202020204" pitchFamily="34" charset="0"/>
                <a:cs typeface="Arial" panose="020B0604020202020204" pitchFamily="34" charset="0"/>
              </a:rPr>
              <a:t> </a:t>
            </a:r>
            <a:r>
              <a:rPr lang="es-CO" sz="2000" dirty="0" smtClean="0">
                <a:latin typeface="Arial" panose="020B0604020202020204" pitchFamily="34" charset="0"/>
                <a:cs typeface="Arial" panose="020B0604020202020204" pitchFamily="34" charset="0"/>
              </a:rPr>
              <a:t>von BÜLLOW la </a:t>
            </a:r>
            <a:r>
              <a:rPr lang="es-CO" sz="2000" dirty="0">
                <a:latin typeface="Arial" panose="020B0604020202020204" pitchFamily="34" charset="0"/>
                <a:cs typeface="Arial" panose="020B0604020202020204" pitchFamily="34" charset="0"/>
              </a:rPr>
              <a:t>ley determina en un grado </a:t>
            </a:r>
            <a:r>
              <a:rPr lang="es-CO" sz="2000" dirty="0" smtClean="0">
                <a:latin typeface="Arial" panose="020B0604020202020204" pitchFamily="34" charset="0"/>
                <a:cs typeface="Arial" panose="020B0604020202020204" pitchFamily="34" charset="0"/>
              </a:rPr>
              <a:t>muy escaso </a:t>
            </a:r>
            <a:r>
              <a:rPr lang="es-CO" sz="2000" dirty="0">
                <a:latin typeface="Arial" panose="020B0604020202020204" pitchFamily="34" charset="0"/>
                <a:cs typeface="Arial" panose="020B0604020202020204" pitchFamily="34" charset="0"/>
              </a:rPr>
              <a:t>el contenido de las resoluciones de los jueces. El papel </a:t>
            </a:r>
            <a:r>
              <a:rPr lang="es-CO" sz="2000" dirty="0" smtClean="0">
                <a:latin typeface="Arial" panose="020B0604020202020204" pitchFamily="34" charset="0"/>
                <a:cs typeface="Arial" panose="020B0604020202020204" pitchFamily="34" charset="0"/>
              </a:rPr>
              <a:t>central en </a:t>
            </a:r>
            <a:r>
              <a:rPr lang="es-CO" sz="2000" dirty="0">
                <a:latin typeface="Arial" panose="020B0604020202020204" pitchFamily="34" charset="0"/>
                <a:cs typeface="Arial" panose="020B0604020202020204" pitchFamily="34" charset="0"/>
              </a:rPr>
              <a:t>la construcción del Derecho lo ejerce el </a:t>
            </a:r>
            <a:r>
              <a:rPr lang="es-CO" sz="2000" dirty="0" smtClean="0">
                <a:latin typeface="Arial" panose="020B0604020202020204" pitchFamily="34" charset="0"/>
                <a:cs typeface="Arial" panose="020B0604020202020204" pitchFamily="34" charset="0"/>
              </a:rPr>
              <a:t>juez, a quien se </a:t>
            </a:r>
            <a:r>
              <a:rPr lang="es-CO" sz="2000" dirty="0">
                <a:latin typeface="Arial" panose="020B0604020202020204" pitchFamily="34" charset="0"/>
                <a:cs typeface="Arial" panose="020B0604020202020204" pitchFamily="34" charset="0"/>
              </a:rPr>
              <a:t>le confía </a:t>
            </a:r>
            <a:r>
              <a:rPr lang="es-CO" sz="2000" dirty="0" smtClean="0">
                <a:latin typeface="Arial" panose="020B0604020202020204" pitchFamily="34" charset="0"/>
                <a:cs typeface="Arial" panose="020B0604020202020204" pitchFamily="34" charset="0"/>
              </a:rPr>
              <a:t>el </a:t>
            </a:r>
            <a:r>
              <a:rPr lang="es-CO" sz="2000" dirty="0">
                <a:latin typeface="Arial" panose="020B0604020202020204" pitchFamily="34" charset="0"/>
                <a:cs typeface="Arial" panose="020B0604020202020204" pitchFamily="34" charset="0"/>
              </a:rPr>
              <a:t>elegir </a:t>
            </a:r>
            <a:r>
              <a:rPr lang="es-CO" sz="2000" dirty="0" smtClean="0">
                <a:latin typeface="Arial" panose="020B0604020202020204" pitchFamily="34" charset="0"/>
                <a:cs typeface="Arial" panose="020B0604020202020204" pitchFamily="34" charset="0"/>
              </a:rPr>
              <a:t>aquella disposición </a:t>
            </a:r>
            <a:r>
              <a:rPr lang="es-CO" sz="2000" dirty="0">
                <a:latin typeface="Arial" panose="020B0604020202020204" pitchFamily="34" charset="0"/>
                <a:cs typeface="Arial" panose="020B0604020202020204" pitchFamily="34" charset="0"/>
              </a:rPr>
              <a:t>que le parezca la más </a:t>
            </a:r>
            <a:r>
              <a:rPr lang="es-CO" sz="2000" dirty="0" smtClean="0">
                <a:latin typeface="Arial" panose="020B0604020202020204" pitchFamily="34" charset="0"/>
                <a:cs typeface="Arial" panose="020B0604020202020204" pitchFamily="34" charset="0"/>
              </a:rPr>
              <a:t>adecuada.</a:t>
            </a:r>
          </a:p>
        </p:txBody>
      </p:sp>
    </p:spTree>
    <p:extLst>
      <p:ext uri="{BB962C8B-B14F-4D97-AF65-F5344CB8AC3E}">
        <p14:creationId xmlns:p14="http://schemas.microsoft.com/office/powerpoint/2010/main" val="71129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b="1" dirty="0">
                <a:latin typeface="Arial" pitchFamily="34" charset="0"/>
                <a:cs typeface="Arial" pitchFamily="34" charset="0"/>
              </a:rPr>
              <a:t>LA JUSTICIA</a:t>
            </a:r>
            <a:endParaRPr lang="es-CO" sz="2000" dirty="0">
              <a:latin typeface="Arial" pitchFamily="34" charset="0"/>
              <a:cs typeface="Arial" pitchFamily="34" charset="0"/>
            </a:endParaRPr>
          </a:p>
          <a:p>
            <a:pPr marL="0" indent="0" algn="just">
              <a:buNone/>
            </a:pPr>
            <a:r>
              <a:rPr lang="es-CO" sz="2000" dirty="0" smtClean="0">
                <a:latin typeface="Arial" pitchFamily="34" charset="0"/>
                <a:cs typeface="Arial" pitchFamily="34" charset="0"/>
              </a:rPr>
              <a:t>Para Aristóteles la </a:t>
            </a:r>
            <a:r>
              <a:rPr lang="es-CO" sz="2000" dirty="0">
                <a:latin typeface="Arial" pitchFamily="34" charset="0"/>
                <a:cs typeface="Arial" pitchFamily="34" charset="0"/>
              </a:rPr>
              <a:t>justicia consiste en </a:t>
            </a:r>
            <a:r>
              <a:rPr lang="es-CO" sz="2000" b="1" dirty="0">
                <a:latin typeface="Arial" pitchFamily="34" charset="0"/>
                <a:cs typeface="Arial" pitchFamily="34" charset="0"/>
              </a:rPr>
              <a:t>dar a cada uno lo que es debido</a:t>
            </a:r>
            <a:r>
              <a:rPr lang="es-CO" sz="2000" dirty="0" smtClean="0">
                <a:latin typeface="Arial" pitchFamily="34" charset="0"/>
                <a:cs typeface="Arial" pitchFamily="34" charset="0"/>
              </a:rPr>
              <a:t>. Hay </a:t>
            </a:r>
            <a:r>
              <a:rPr lang="es-CO" sz="2000" b="1" dirty="0">
                <a:latin typeface="Arial" pitchFamily="34" charset="0"/>
                <a:cs typeface="Arial" pitchFamily="34" charset="0"/>
              </a:rPr>
              <a:t>dos</a:t>
            </a:r>
            <a:r>
              <a:rPr lang="es-CO" sz="2000" dirty="0">
                <a:latin typeface="Arial" pitchFamily="34" charset="0"/>
                <a:cs typeface="Arial" pitchFamily="34" charset="0"/>
              </a:rPr>
              <a:t> clases de </a:t>
            </a:r>
            <a:r>
              <a:rPr lang="es-CO" sz="2000" dirty="0" smtClean="0">
                <a:latin typeface="Arial" pitchFamily="34" charset="0"/>
                <a:cs typeface="Arial" pitchFamily="34" charset="0"/>
              </a:rPr>
              <a:t>justicia.</a:t>
            </a:r>
          </a:p>
          <a:p>
            <a:pPr marL="0" indent="0" algn="just">
              <a:buNone/>
            </a:pPr>
            <a:r>
              <a:rPr lang="es-CO" sz="2000" b="1" dirty="0">
                <a:latin typeface="Arial" pitchFamily="34" charset="0"/>
                <a:cs typeface="Arial" pitchFamily="34" charset="0"/>
              </a:rPr>
              <a:t>La justicia distributiva</a:t>
            </a:r>
            <a:r>
              <a:rPr lang="es-CO" sz="2000" dirty="0">
                <a:latin typeface="Arial" pitchFamily="34" charset="0"/>
                <a:cs typeface="Arial" pitchFamily="34" charset="0"/>
              </a:rPr>
              <a:t>, que consiste en distribuir las ventajas y desventajas que corresponden a cada miembro de una sociedad, según su mérito</a:t>
            </a:r>
            <a:r>
              <a:rPr lang="es-CO" sz="2000" dirty="0" smtClean="0">
                <a:latin typeface="Arial" pitchFamily="34" charset="0"/>
                <a:cs typeface="Arial" pitchFamily="34" charset="0"/>
              </a:rPr>
              <a:t>.</a:t>
            </a:r>
          </a:p>
          <a:p>
            <a:pPr marL="0" indent="0" algn="just">
              <a:buNone/>
            </a:pPr>
            <a:r>
              <a:rPr lang="es-CO" sz="2000" b="1" dirty="0">
                <a:latin typeface="Arial" pitchFamily="34" charset="0"/>
                <a:cs typeface="Arial" pitchFamily="34" charset="0"/>
              </a:rPr>
              <a:t>La justicia conmutativa</a:t>
            </a:r>
            <a:r>
              <a:rPr lang="es-CO" sz="2000" dirty="0">
                <a:latin typeface="Arial" pitchFamily="34" charset="0"/>
                <a:cs typeface="Arial" pitchFamily="34" charset="0"/>
              </a:rPr>
              <a:t>, que restaura la igualdad perdida, dañada o </a:t>
            </a:r>
            <a:r>
              <a:rPr lang="es-CO" sz="2000" dirty="0" smtClean="0">
                <a:latin typeface="Arial" pitchFamily="34" charset="0"/>
                <a:cs typeface="Arial" pitchFamily="34" charset="0"/>
              </a:rPr>
              <a:t>violada, </a:t>
            </a:r>
            <a:r>
              <a:rPr lang="es-CO" sz="2000" dirty="0">
                <a:latin typeface="Arial" pitchFamily="34" charset="0"/>
                <a:cs typeface="Arial" pitchFamily="34" charset="0"/>
              </a:rPr>
              <a:t>a través de una retribución o reparación regulada por un contrato</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Ética </a:t>
            </a:r>
            <a:r>
              <a:rPr lang="es-CO" sz="2000" dirty="0">
                <a:latin typeface="Arial" pitchFamily="34" charset="0"/>
                <a:cs typeface="Arial" pitchFamily="34" charset="0"/>
              </a:rPr>
              <a:t>y política están íntimamente vinculadas en Aristóteles. La ética desemboca en la política y se subordina a ella, en la medida en que la voluntad individual ha de subordinarse a las voluntades de toda una comunidad. Pero también, la política permitirá que el Estado eduque a los </a:t>
            </a:r>
            <a:r>
              <a:rPr lang="es-CO" sz="2000" dirty="0" smtClean="0">
                <a:latin typeface="Arial" pitchFamily="34" charset="0"/>
                <a:cs typeface="Arial" pitchFamily="34" charset="0"/>
              </a:rPr>
              <a:t>seres humanos en </a:t>
            </a:r>
            <a:r>
              <a:rPr lang="es-CO" sz="2000" dirty="0">
                <a:latin typeface="Arial" pitchFamily="34" charset="0"/>
                <a:cs typeface="Arial" pitchFamily="34" charset="0"/>
              </a:rPr>
              <a:t>la virtud y, sobre todo, en la </a:t>
            </a:r>
            <a:r>
              <a:rPr lang="es-CO" sz="2000" dirty="0" smtClean="0">
                <a:latin typeface="Arial" pitchFamily="34" charset="0"/>
                <a:cs typeface="Arial" pitchFamily="34" charset="0"/>
              </a:rPr>
              <a:t>justicia.</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40210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anose="020B0604020202020204" pitchFamily="34" charset="0"/>
                <a:cs typeface="Arial" panose="020B0604020202020204" pitchFamily="34" charset="0"/>
              </a:rPr>
              <a:t>Para </a:t>
            </a:r>
            <a:r>
              <a:rPr lang="es-CO" sz="2000" dirty="0" err="1" smtClean="0">
                <a:latin typeface="Arial" panose="020B0604020202020204" pitchFamily="34" charset="0"/>
                <a:cs typeface="Arial" panose="020B0604020202020204" pitchFamily="34" charset="0"/>
              </a:rPr>
              <a:t>Phillip</a:t>
            </a:r>
            <a:r>
              <a:rPr lang="es-CO" sz="2000" dirty="0" smtClean="0">
                <a:latin typeface="Arial" panose="020B0604020202020204" pitchFamily="34" charset="0"/>
                <a:cs typeface="Arial" panose="020B0604020202020204" pitchFamily="34" charset="0"/>
              </a:rPr>
              <a:t> </a:t>
            </a:r>
            <a:r>
              <a:rPr lang="es-CO" sz="2000" dirty="0">
                <a:latin typeface="Arial" panose="020B0604020202020204" pitchFamily="34" charset="0"/>
                <a:cs typeface="Arial" panose="020B0604020202020204" pitchFamily="34" charset="0"/>
              </a:rPr>
              <a:t>HECK </a:t>
            </a:r>
            <a:r>
              <a:rPr lang="es-CO" sz="2000" dirty="0" smtClean="0">
                <a:latin typeface="Arial" panose="020B0604020202020204" pitchFamily="34" charset="0"/>
                <a:cs typeface="Arial" panose="020B0604020202020204" pitchFamily="34" charset="0"/>
              </a:rPr>
              <a:t>el </a:t>
            </a:r>
            <a:r>
              <a:rPr lang="es-CO" sz="2000" dirty="0">
                <a:latin typeface="Arial" panose="020B0604020202020204" pitchFamily="34" charset="0"/>
                <a:cs typeface="Arial" panose="020B0604020202020204" pitchFamily="34" charset="0"/>
              </a:rPr>
              <a:t>problema de la creación del </a:t>
            </a:r>
            <a:r>
              <a:rPr lang="es-CO" sz="2000" dirty="0" smtClean="0">
                <a:latin typeface="Arial" panose="020B0604020202020204" pitchFamily="34" charset="0"/>
                <a:cs typeface="Arial" panose="020B0604020202020204" pitchFamily="34" charset="0"/>
              </a:rPr>
              <a:t>Derecho mediante </a:t>
            </a:r>
            <a:r>
              <a:rPr lang="es-CO" sz="2000" dirty="0">
                <a:latin typeface="Arial" panose="020B0604020202020204" pitchFamily="34" charset="0"/>
                <a:cs typeface="Arial" panose="020B0604020202020204" pitchFamily="34" charset="0"/>
              </a:rPr>
              <a:t>la sentencia judicial se encuentra en el centro de </a:t>
            </a:r>
            <a:r>
              <a:rPr lang="es-CO" sz="2000" dirty="0" smtClean="0">
                <a:latin typeface="Arial" panose="020B0604020202020204" pitchFamily="34" charset="0"/>
                <a:cs typeface="Arial" panose="020B0604020202020204" pitchFamily="34" charset="0"/>
              </a:rPr>
              <a:t>la metodología </a:t>
            </a:r>
            <a:r>
              <a:rPr lang="es-CO" sz="2000" dirty="0">
                <a:latin typeface="Arial" panose="020B0604020202020204" pitchFamily="34" charset="0"/>
                <a:cs typeface="Arial" panose="020B0604020202020204" pitchFamily="34" charset="0"/>
              </a:rPr>
              <a:t>jurídica. La ciencia jurídica, por su desarrollo histórico </a:t>
            </a:r>
            <a:r>
              <a:rPr lang="es-CO" sz="2000" dirty="0" smtClean="0">
                <a:latin typeface="Arial" panose="020B0604020202020204" pitchFamily="34" charset="0"/>
                <a:cs typeface="Arial" panose="020B0604020202020204" pitchFamily="34" charset="0"/>
              </a:rPr>
              <a:t>y por </a:t>
            </a:r>
            <a:r>
              <a:rPr lang="es-CO" sz="2000" dirty="0">
                <a:latin typeface="Arial" panose="020B0604020202020204" pitchFamily="34" charset="0"/>
                <a:cs typeface="Arial" panose="020B0604020202020204" pitchFamily="34" charset="0"/>
              </a:rPr>
              <a:t>su conformación actual, es una ciencia normativa y </a:t>
            </a:r>
            <a:r>
              <a:rPr lang="es-CO" sz="2000" dirty="0" smtClean="0">
                <a:latin typeface="Arial" panose="020B0604020202020204" pitchFamily="34" charset="0"/>
                <a:cs typeface="Arial" panose="020B0604020202020204" pitchFamily="34" charset="0"/>
              </a:rPr>
              <a:t>práctica.</a:t>
            </a:r>
          </a:p>
          <a:p>
            <a:pPr marL="0" indent="0" algn="just">
              <a:buNone/>
            </a:pPr>
            <a:r>
              <a:rPr lang="es-CO" sz="2000" dirty="0">
                <a:latin typeface="Arial" panose="020B0604020202020204" pitchFamily="34" charset="0"/>
                <a:cs typeface="Arial" panose="020B0604020202020204" pitchFamily="34" charset="0"/>
              </a:rPr>
              <a:t>El método de esta forma de pensamiento consiste, </a:t>
            </a:r>
            <a:r>
              <a:rPr lang="es-CO" sz="2000" dirty="0" smtClean="0">
                <a:latin typeface="Arial" panose="020B0604020202020204" pitchFamily="34" charset="0"/>
                <a:cs typeface="Arial" panose="020B0604020202020204" pitchFamily="34" charset="0"/>
              </a:rPr>
              <a:t>en de </a:t>
            </a:r>
            <a:r>
              <a:rPr lang="es-CO" sz="2000" dirty="0">
                <a:latin typeface="Arial" panose="020B0604020202020204" pitchFamily="34" charset="0"/>
                <a:cs typeface="Arial" panose="020B0604020202020204" pitchFamily="34" charset="0"/>
              </a:rPr>
              <a:t>derivar sus principios simplemente de </a:t>
            </a:r>
            <a:r>
              <a:rPr lang="es-CO" sz="2000" dirty="0" smtClean="0">
                <a:latin typeface="Arial" panose="020B0604020202020204" pitchFamily="34" charset="0"/>
                <a:cs typeface="Arial" panose="020B0604020202020204" pitchFamily="34" charset="0"/>
              </a:rPr>
              <a:t>las experiencias </a:t>
            </a:r>
            <a:r>
              <a:rPr lang="es-CO" sz="2000" dirty="0">
                <a:latin typeface="Arial" panose="020B0604020202020204" pitchFamily="34" charset="0"/>
                <a:cs typeface="Arial" panose="020B0604020202020204" pitchFamily="34" charset="0"/>
              </a:rPr>
              <a:t>y necesidades de la investigación jurídica. No se </a:t>
            </a:r>
            <a:r>
              <a:rPr lang="es-CO" sz="2000" dirty="0" smtClean="0">
                <a:latin typeface="Arial" panose="020B0604020202020204" pitchFamily="34" charset="0"/>
                <a:cs typeface="Arial" panose="020B0604020202020204" pitchFamily="34" charset="0"/>
              </a:rPr>
              <a:t>encuentra basado </a:t>
            </a:r>
            <a:r>
              <a:rPr lang="es-CO" sz="2000" dirty="0">
                <a:latin typeface="Arial" panose="020B0604020202020204" pitchFamily="34" charset="0"/>
                <a:cs typeface="Arial" panose="020B0604020202020204" pitchFamily="34" charset="0"/>
              </a:rPr>
              <a:t>en ninguna filosofía ni modelado sobre otra </a:t>
            </a:r>
            <a:r>
              <a:rPr lang="es-CO" sz="2000" dirty="0" smtClean="0">
                <a:latin typeface="Arial" panose="020B0604020202020204" pitchFamily="34" charset="0"/>
                <a:cs typeface="Arial" panose="020B0604020202020204" pitchFamily="34" charset="0"/>
              </a:rPr>
              <a:t>ciencia distinta al derecho.</a:t>
            </a:r>
          </a:p>
          <a:p>
            <a:pPr marL="0" indent="0" algn="just">
              <a:buNone/>
            </a:pPr>
            <a:r>
              <a:rPr lang="es-CO" sz="2000" dirty="0" smtClean="0">
                <a:latin typeface="Arial" panose="020B0604020202020204" pitchFamily="34" charset="0"/>
                <a:cs typeface="Arial" panose="020B0604020202020204" pitchFamily="34" charset="0"/>
              </a:rPr>
              <a:t>Para </a:t>
            </a:r>
            <a:r>
              <a:rPr lang="es-CO" sz="2000" dirty="0" err="1" smtClean="0">
                <a:latin typeface="Arial" panose="020B0604020202020204" pitchFamily="34" charset="0"/>
                <a:cs typeface="Arial" panose="020B0604020202020204" pitchFamily="34" charset="0"/>
              </a:rPr>
              <a:t>Hermann</a:t>
            </a:r>
            <a:r>
              <a:rPr lang="es-CO" sz="2000" dirty="0" smtClean="0">
                <a:latin typeface="Arial" panose="020B0604020202020204" pitchFamily="34" charset="0"/>
                <a:cs typeface="Arial" panose="020B0604020202020204" pitchFamily="34" charset="0"/>
              </a:rPr>
              <a:t> KANTOROWICZ el </a:t>
            </a:r>
            <a:r>
              <a:rPr lang="es-CO" sz="2000" dirty="0">
                <a:latin typeface="Arial" panose="020B0604020202020204" pitchFamily="34" charset="0"/>
                <a:cs typeface="Arial" panose="020B0604020202020204" pitchFamily="34" charset="0"/>
              </a:rPr>
              <a:t>Derecho no es un cuerpo normativo, no </a:t>
            </a:r>
            <a:r>
              <a:rPr lang="es-CO" sz="2000" dirty="0" smtClean="0">
                <a:latin typeface="Arial" panose="020B0604020202020204" pitchFamily="34" charset="0"/>
                <a:cs typeface="Arial" panose="020B0604020202020204" pitchFamily="34" charset="0"/>
              </a:rPr>
              <a:t>es un </a:t>
            </a:r>
            <a:r>
              <a:rPr lang="es-CO" sz="2000" dirty="0">
                <a:latin typeface="Arial" panose="020B0604020202020204" pitchFamily="34" charset="0"/>
                <a:cs typeface="Arial" panose="020B0604020202020204" pitchFamily="34" charset="0"/>
              </a:rPr>
              <a:t>deber, sino una realidad fáctica. Es el comportamiento real de </a:t>
            </a:r>
            <a:r>
              <a:rPr lang="es-CO" sz="2000" dirty="0" smtClean="0">
                <a:latin typeface="Arial" panose="020B0604020202020204" pitchFamily="34" charset="0"/>
                <a:cs typeface="Arial" panose="020B0604020202020204" pitchFamily="34" charset="0"/>
              </a:rPr>
              <a:t>ciertas personas</a:t>
            </a:r>
            <a:r>
              <a:rPr lang="es-CO" sz="2000" dirty="0">
                <a:latin typeface="Arial" panose="020B0604020202020204" pitchFamily="34" charset="0"/>
                <a:cs typeface="Arial" panose="020B0604020202020204" pitchFamily="34" charset="0"/>
              </a:rPr>
              <a:t>, especialmente los oficiales del derecho, más especialmente </a:t>
            </a:r>
            <a:r>
              <a:rPr lang="es-CO" sz="2000" dirty="0" smtClean="0">
                <a:latin typeface="Arial" panose="020B0604020202020204" pitchFamily="34" charset="0"/>
                <a:cs typeface="Arial" panose="020B0604020202020204" pitchFamily="34" charset="0"/>
              </a:rPr>
              <a:t>de los </a:t>
            </a:r>
            <a:r>
              <a:rPr lang="es-CO" sz="2000" dirty="0">
                <a:latin typeface="Arial" panose="020B0604020202020204" pitchFamily="34" charset="0"/>
                <a:cs typeface="Arial" panose="020B0604020202020204" pitchFamily="34" charset="0"/>
              </a:rPr>
              <a:t>jueces que </a:t>
            </a:r>
            <a:r>
              <a:rPr lang="es-CO" sz="2000" dirty="0" smtClean="0">
                <a:latin typeface="Arial" panose="020B0604020202020204" pitchFamily="34" charset="0"/>
                <a:cs typeface="Arial" panose="020B0604020202020204" pitchFamily="34" charset="0"/>
              </a:rPr>
              <a:t>a </a:t>
            </a:r>
            <a:r>
              <a:rPr lang="es-CO" sz="2000" dirty="0">
                <a:latin typeface="Arial" panose="020B0604020202020204" pitchFamily="34" charset="0"/>
                <a:cs typeface="Arial" panose="020B0604020202020204" pitchFamily="34" charset="0"/>
              </a:rPr>
              <a:t>través de sus </a:t>
            </a:r>
            <a:r>
              <a:rPr lang="es-CO" sz="2000" dirty="0" smtClean="0">
                <a:latin typeface="Arial" panose="020B0604020202020204" pitchFamily="34" charset="0"/>
                <a:cs typeface="Arial" panose="020B0604020202020204" pitchFamily="34" charset="0"/>
              </a:rPr>
              <a:t>decisiones</a:t>
            </a:r>
            <a:r>
              <a:rPr lang="es-CO" sz="2000" dirty="0">
                <a:latin typeface="Arial" panose="020B0604020202020204" pitchFamily="34" charset="0"/>
                <a:cs typeface="Arial" panose="020B0604020202020204" pitchFamily="34" charset="0"/>
              </a:rPr>
              <a:t> </a:t>
            </a:r>
            <a:r>
              <a:rPr lang="es-CO" sz="2000" dirty="0" smtClean="0">
                <a:latin typeface="Arial" panose="020B0604020202020204" pitchFamily="34" charset="0"/>
                <a:cs typeface="Arial" panose="020B0604020202020204" pitchFamily="34" charset="0"/>
              </a:rPr>
              <a:t>construyen </a:t>
            </a:r>
            <a:r>
              <a:rPr lang="es-CO" sz="2000" dirty="0">
                <a:latin typeface="Arial" panose="020B0604020202020204" pitchFamily="34" charset="0"/>
                <a:cs typeface="Arial" panose="020B0604020202020204" pitchFamily="34" charset="0"/>
              </a:rPr>
              <a:t>el </a:t>
            </a:r>
            <a:r>
              <a:rPr lang="es-CO" sz="2000" dirty="0" smtClean="0">
                <a:latin typeface="Arial" panose="020B0604020202020204" pitchFamily="34" charset="0"/>
                <a:cs typeface="Arial" panose="020B0604020202020204" pitchFamily="34" charset="0"/>
              </a:rPr>
              <a:t>Derecho.</a:t>
            </a:r>
          </a:p>
        </p:txBody>
      </p:sp>
    </p:spTree>
    <p:extLst>
      <p:ext uri="{BB962C8B-B14F-4D97-AF65-F5344CB8AC3E}">
        <p14:creationId xmlns:p14="http://schemas.microsoft.com/office/powerpoint/2010/main" val="28313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anose="020B0604020202020204" pitchFamily="34" charset="0"/>
                <a:cs typeface="Arial" pitchFamily="34" charset="0"/>
              </a:rPr>
              <a:t>2) Realismo jurídico norteamericano</a:t>
            </a:r>
          </a:p>
          <a:p>
            <a:pPr marL="0" indent="0" algn="just">
              <a:buNone/>
            </a:pPr>
            <a:r>
              <a:rPr lang="es-CO" sz="2000" dirty="0" smtClean="0">
                <a:latin typeface="Arial" panose="020B0604020202020204" pitchFamily="34" charset="0"/>
                <a:cs typeface="Arial" pitchFamily="34" charset="0"/>
              </a:rPr>
              <a:t>Para </a:t>
            </a:r>
            <a:r>
              <a:rPr lang="es-CO" sz="2000" dirty="0">
                <a:latin typeface="Arial" panose="020B0604020202020204" pitchFamily="34" charset="0"/>
                <a:cs typeface="Arial" panose="020B0604020202020204" pitchFamily="34" charset="0"/>
              </a:rPr>
              <a:t>Oliver </a:t>
            </a:r>
            <a:r>
              <a:rPr lang="es-CO" sz="2000" dirty="0" err="1">
                <a:latin typeface="Arial" panose="020B0604020202020204" pitchFamily="34" charset="0"/>
                <a:cs typeface="Arial" panose="020B0604020202020204" pitchFamily="34" charset="0"/>
              </a:rPr>
              <a:t>Wendell</a:t>
            </a:r>
            <a:r>
              <a:rPr lang="es-CO" sz="2000" dirty="0">
                <a:latin typeface="Arial" panose="020B0604020202020204" pitchFamily="34" charset="0"/>
                <a:cs typeface="Arial" panose="020B0604020202020204" pitchFamily="34" charset="0"/>
              </a:rPr>
              <a:t> </a:t>
            </a:r>
            <a:r>
              <a:rPr lang="es-CO" sz="2000" dirty="0" smtClean="0">
                <a:latin typeface="Arial" panose="020B0604020202020204" pitchFamily="34" charset="0"/>
                <a:cs typeface="Arial" panose="020B0604020202020204" pitchFamily="34" charset="0"/>
              </a:rPr>
              <a:t>HOLMES el </a:t>
            </a:r>
            <a:r>
              <a:rPr lang="es-CO" sz="2000" dirty="0">
                <a:latin typeface="Arial" panose="020B0604020202020204" pitchFamily="34" charset="0"/>
                <a:cs typeface="Arial" panose="020B0604020202020204" pitchFamily="34" charset="0"/>
              </a:rPr>
              <a:t>Derecho </a:t>
            </a:r>
            <a:r>
              <a:rPr lang="es-CO" sz="2000" dirty="0" smtClean="0">
                <a:latin typeface="Arial" panose="020B0604020202020204" pitchFamily="34" charset="0"/>
                <a:cs typeface="Arial" panose="020B0604020202020204" pitchFamily="34" charset="0"/>
              </a:rPr>
              <a:t>es la experiencia</a:t>
            </a:r>
            <a:r>
              <a:rPr lang="es-CO" sz="2000" dirty="0">
                <a:latin typeface="Arial" panose="020B0604020202020204" pitchFamily="34" charset="0"/>
                <a:cs typeface="Arial" panose="020B0604020202020204" pitchFamily="34" charset="0"/>
              </a:rPr>
              <a:t>, y es precisamente el estudio de esa experiencia el </a:t>
            </a:r>
            <a:r>
              <a:rPr lang="es-CO" sz="2000" dirty="0" smtClean="0">
                <a:latin typeface="Arial" panose="020B0604020202020204" pitchFamily="34" charset="0"/>
                <a:cs typeface="Arial" panose="020B0604020202020204" pitchFamily="34" charset="0"/>
              </a:rPr>
              <a:t>que conduce </a:t>
            </a:r>
            <a:r>
              <a:rPr lang="es-CO" sz="2000" dirty="0">
                <a:latin typeface="Arial" panose="020B0604020202020204" pitchFamily="34" charset="0"/>
                <a:cs typeface="Arial" panose="020B0604020202020204" pitchFamily="34" charset="0"/>
              </a:rPr>
              <a:t>a la esencia del Derecho y su aplicación a los </a:t>
            </a:r>
            <a:r>
              <a:rPr lang="es-CO" sz="2000" dirty="0" smtClean="0">
                <a:latin typeface="Arial" panose="020B0604020202020204" pitchFamily="34" charset="0"/>
                <a:cs typeface="Arial" panose="020B0604020202020204" pitchFamily="34" charset="0"/>
              </a:rPr>
              <a:t>casos concretos.</a:t>
            </a:r>
          </a:p>
          <a:p>
            <a:pPr marL="0" indent="0" algn="just">
              <a:buNone/>
            </a:pPr>
            <a:r>
              <a:rPr lang="es-CO" sz="2000" dirty="0" smtClean="0">
                <a:latin typeface="Arial" panose="020B0604020202020204" pitchFamily="34" charset="0"/>
                <a:cs typeface="Arial" panose="020B0604020202020204" pitchFamily="34" charset="0"/>
              </a:rPr>
              <a:t>Para </a:t>
            </a:r>
            <a:r>
              <a:rPr lang="es-CO" sz="2000" dirty="0">
                <a:latin typeface="Arial" panose="020B0604020202020204" pitchFamily="34" charset="0"/>
                <a:cs typeface="Arial" panose="020B0604020202020204" pitchFamily="34" charset="0"/>
              </a:rPr>
              <a:t>Harvard </a:t>
            </a:r>
            <a:r>
              <a:rPr lang="es-CO" sz="2000" dirty="0" err="1" smtClean="0">
                <a:latin typeface="Arial" panose="020B0604020202020204" pitchFamily="34" charset="0"/>
                <a:cs typeface="Arial" panose="020B0604020202020204" pitchFamily="34" charset="0"/>
              </a:rPr>
              <a:t>Roscoe</a:t>
            </a:r>
            <a:r>
              <a:rPr lang="es-CO" sz="2000" dirty="0" smtClean="0">
                <a:latin typeface="Arial" panose="020B0604020202020204" pitchFamily="34" charset="0"/>
                <a:cs typeface="Arial" panose="020B0604020202020204" pitchFamily="34" charset="0"/>
              </a:rPr>
              <a:t> POUND, </a:t>
            </a:r>
            <a:r>
              <a:rPr lang="es-CO" sz="2000" dirty="0">
                <a:latin typeface="Arial" panose="020B0604020202020204" pitchFamily="34" charset="0"/>
                <a:cs typeface="Arial" panose="020B0604020202020204" pitchFamily="34" charset="0"/>
              </a:rPr>
              <a:t>la investigación sociológica-realista en </a:t>
            </a:r>
            <a:r>
              <a:rPr lang="es-CO" sz="2000" dirty="0" smtClean="0">
                <a:latin typeface="Arial" panose="020B0604020202020204" pitchFamily="34" charset="0"/>
                <a:cs typeface="Arial" panose="020B0604020202020204" pitchFamily="34" charset="0"/>
              </a:rPr>
              <a:t>lo </a:t>
            </a:r>
            <a:r>
              <a:rPr lang="es-CO" sz="2000" dirty="0">
                <a:latin typeface="Arial" panose="020B0604020202020204" pitchFamily="34" charset="0"/>
                <a:cs typeface="Arial" panose="020B0604020202020204" pitchFamily="34" charset="0"/>
              </a:rPr>
              <a:t>jurídico sirve a los fines pragmáticos de la “ingeniería social</a:t>
            </a:r>
            <a:r>
              <a:rPr lang="es-CO" sz="2000" dirty="0" smtClean="0">
                <a:latin typeface="Arial" panose="020B0604020202020204" pitchFamily="34" charset="0"/>
                <a:cs typeface="Arial" panose="020B0604020202020204" pitchFamily="34" charset="0"/>
              </a:rPr>
              <a:t>”. Parte </a:t>
            </a:r>
            <a:r>
              <a:rPr lang="es-CO" sz="2000" dirty="0">
                <a:latin typeface="Arial" panose="020B0604020202020204" pitchFamily="34" charset="0"/>
                <a:cs typeface="Arial" panose="020B0604020202020204" pitchFamily="34" charset="0"/>
              </a:rPr>
              <a:t>de un análisis de los </a:t>
            </a:r>
            <a:r>
              <a:rPr lang="es-CO" sz="2000" dirty="0" smtClean="0">
                <a:latin typeface="Arial" panose="020B0604020202020204" pitchFamily="34" charset="0"/>
                <a:cs typeface="Arial" panose="020B0604020202020204" pitchFamily="34" charset="0"/>
              </a:rPr>
              <a:t>preceptos </a:t>
            </a:r>
            <a:r>
              <a:rPr lang="es-CO" sz="2000" dirty="0">
                <a:latin typeface="Arial" panose="020B0604020202020204" pitchFamily="34" charset="0"/>
                <a:cs typeface="Arial" panose="020B0604020202020204" pitchFamily="34" charset="0"/>
              </a:rPr>
              <a:t>(reglas, principios</a:t>
            </a:r>
            <a:r>
              <a:rPr lang="es-CO" sz="2000" dirty="0" smtClean="0">
                <a:latin typeface="Arial" panose="020B0604020202020204" pitchFamily="34" charset="0"/>
                <a:cs typeface="Arial" panose="020B0604020202020204" pitchFamily="34" charset="0"/>
              </a:rPr>
              <a:t>, doctrinas</a:t>
            </a:r>
            <a:r>
              <a:rPr lang="es-CO" sz="2000" dirty="0">
                <a:latin typeface="Arial" panose="020B0604020202020204" pitchFamily="34" charset="0"/>
                <a:cs typeface="Arial" panose="020B0604020202020204" pitchFamily="34" charset="0"/>
              </a:rPr>
              <a:t>, etc.) y </a:t>
            </a:r>
            <a:r>
              <a:rPr lang="es-CO" sz="2000" dirty="0" smtClean="0">
                <a:latin typeface="Arial" panose="020B0604020202020204" pitchFamily="34" charset="0"/>
                <a:cs typeface="Arial" panose="020B0604020202020204" pitchFamily="34" charset="0"/>
              </a:rPr>
              <a:t>de </a:t>
            </a:r>
            <a:r>
              <a:rPr lang="es-CO" sz="2000" dirty="0">
                <a:latin typeface="Arial" panose="020B0604020202020204" pitchFamily="34" charset="0"/>
                <a:cs typeface="Arial" panose="020B0604020202020204" pitchFamily="34" charset="0"/>
              </a:rPr>
              <a:t>los intereses (individuales, públicos</a:t>
            </a:r>
            <a:r>
              <a:rPr lang="es-CO" sz="2000" dirty="0" smtClean="0">
                <a:latin typeface="Arial" panose="020B0604020202020204" pitchFamily="34" charset="0"/>
                <a:cs typeface="Arial" panose="020B0604020202020204" pitchFamily="34" charset="0"/>
              </a:rPr>
              <a:t>, sociales</a:t>
            </a:r>
            <a:r>
              <a:rPr lang="es-CO" sz="2000" dirty="0">
                <a:latin typeface="Arial" panose="020B0604020202020204" pitchFamily="34" charset="0"/>
                <a:cs typeface="Arial" panose="020B0604020202020204" pitchFamily="34" charset="0"/>
              </a:rPr>
              <a:t>, etc.) aunado </a:t>
            </a:r>
            <a:r>
              <a:rPr lang="es-CO" sz="2000" dirty="0" smtClean="0">
                <a:latin typeface="Arial" panose="020B0604020202020204" pitchFamily="34" charset="0"/>
                <a:cs typeface="Arial" panose="020B0604020202020204" pitchFamily="34" charset="0"/>
              </a:rPr>
              <a:t>al estudio de </a:t>
            </a:r>
            <a:r>
              <a:rPr lang="es-CO" sz="2000" dirty="0">
                <a:latin typeface="Arial" panose="020B0604020202020204" pitchFamily="34" charset="0"/>
                <a:cs typeface="Arial" panose="020B0604020202020204" pitchFamily="34" charset="0"/>
              </a:rPr>
              <a:t>los efectos sociales </a:t>
            </a:r>
            <a:r>
              <a:rPr lang="es-CO" sz="2000" dirty="0" smtClean="0">
                <a:latin typeface="Arial" panose="020B0604020202020204" pitchFamily="34" charset="0"/>
                <a:cs typeface="Arial" panose="020B0604020202020204" pitchFamily="34" charset="0"/>
              </a:rPr>
              <a:t>concretos de </a:t>
            </a:r>
            <a:r>
              <a:rPr lang="es-CO" sz="2000" dirty="0">
                <a:latin typeface="Arial" panose="020B0604020202020204" pitchFamily="34" charset="0"/>
                <a:cs typeface="Arial" panose="020B0604020202020204" pitchFamily="34" charset="0"/>
              </a:rPr>
              <a:t>las instituciones y de las doctrinas jurídicas, </a:t>
            </a:r>
            <a:r>
              <a:rPr lang="es-CO" sz="2000" dirty="0" smtClean="0">
                <a:latin typeface="Arial" panose="020B0604020202020204" pitchFamily="34" charset="0"/>
                <a:cs typeface="Arial" panose="020B0604020202020204" pitchFamily="34" charset="0"/>
              </a:rPr>
              <a:t>de los </a:t>
            </a:r>
            <a:r>
              <a:rPr lang="es-CO" sz="2000" dirty="0">
                <a:latin typeface="Arial" panose="020B0604020202020204" pitchFamily="34" charset="0"/>
                <a:cs typeface="Arial" panose="020B0604020202020204" pitchFamily="34" charset="0"/>
              </a:rPr>
              <a:t>medios para </a:t>
            </a:r>
            <a:r>
              <a:rPr lang="es-CO" sz="2000" dirty="0" smtClean="0">
                <a:latin typeface="Arial" panose="020B0604020202020204" pitchFamily="34" charset="0"/>
                <a:cs typeface="Arial" panose="020B0604020202020204" pitchFamily="34" charset="0"/>
              </a:rPr>
              <a:t>convertir efectivamente </a:t>
            </a:r>
            <a:r>
              <a:rPr lang="es-CO" sz="2000" dirty="0">
                <a:latin typeface="Arial" panose="020B0604020202020204" pitchFamily="34" charset="0"/>
                <a:cs typeface="Arial" panose="020B0604020202020204" pitchFamily="34" charset="0"/>
              </a:rPr>
              <a:t>en operativas las normas jurídicas, </a:t>
            </a:r>
            <a:r>
              <a:rPr lang="es-CO" sz="2000" dirty="0" smtClean="0">
                <a:latin typeface="Arial" panose="020B0604020202020204" pitchFamily="34" charset="0"/>
                <a:cs typeface="Arial" panose="020B0604020202020204" pitchFamily="34" charset="0"/>
              </a:rPr>
              <a:t>del estudio sociológico </a:t>
            </a:r>
            <a:r>
              <a:rPr lang="es-CO" sz="2000" dirty="0">
                <a:latin typeface="Arial" panose="020B0604020202020204" pitchFamily="34" charset="0"/>
                <a:cs typeface="Arial" panose="020B0604020202020204" pitchFamily="34" charset="0"/>
              </a:rPr>
              <a:t>como </a:t>
            </a:r>
            <a:r>
              <a:rPr lang="es-CO" sz="2000" dirty="0" smtClean="0">
                <a:latin typeface="Arial" panose="020B0604020202020204" pitchFamily="34" charset="0"/>
                <a:cs typeface="Arial" panose="020B0604020202020204" pitchFamily="34" charset="0"/>
              </a:rPr>
              <a:t>preparatorio </a:t>
            </a:r>
            <a:r>
              <a:rPr lang="es-CO" sz="2000" dirty="0">
                <a:latin typeface="Arial" panose="020B0604020202020204" pitchFamily="34" charset="0"/>
                <a:cs typeface="Arial" panose="020B0604020202020204" pitchFamily="34" charset="0"/>
              </a:rPr>
              <a:t>de la promulgación de </a:t>
            </a:r>
            <a:r>
              <a:rPr lang="es-CO" sz="2000" dirty="0" smtClean="0">
                <a:latin typeface="Arial" panose="020B0604020202020204" pitchFamily="34" charset="0"/>
                <a:cs typeface="Arial" panose="020B0604020202020204" pitchFamily="34" charset="0"/>
              </a:rPr>
              <a:t>normas, del análisis de la </a:t>
            </a:r>
            <a:r>
              <a:rPr lang="es-CO" sz="2000" dirty="0">
                <a:latin typeface="Arial" panose="020B0604020202020204" pitchFamily="34" charset="0"/>
                <a:cs typeface="Arial" panose="020B0604020202020204" pitchFamily="34" charset="0"/>
              </a:rPr>
              <a:t>metodología jurídica, </a:t>
            </a:r>
            <a:r>
              <a:rPr lang="es-CO" sz="2000" dirty="0" smtClean="0">
                <a:latin typeface="Arial" panose="020B0604020202020204" pitchFamily="34" charset="0"/>
                <a:cs typeface="Arial" panose="020B0604020202020204" pitchFamily="34" charset="0"/>
              </a:rPr>
              <a:t>de la elaboración de </a:t>
            </a:r>
            <a:r>
              <a:rPr lang="es-CO" sz="2000" dirty="0">
                <a:latin typeface="Arial" panose="020B0604020202020204" pitchFamily="34" charset="0"/>
                <a:cs typeface="Arial" panose="020B0604020202020204" pitchFamily="34" charset="0"/>
              </a:rPr>
              <a:t>un </a:t>
            </a:r>
            <a:r>
              <a:rPr lang="es-CO" sz="2000" dirty="0" smtClean="0">
                <a:latin typeface="Arial" panose="020B0604020202020204" pitchFamily="34" charset="0"/>
                <a:cs typeface="Arial" panose="020B0604020202020204" pitchFamily="34" charset="0"/>
              </a:rPr>
              <a:t>historial sociológico </a:t>
            </a:r>
            <a:r>
              <a:rPr lang="es-CO" sz="2000" dirty="0">
                <a:latin typeface="Arial" panose="020B0604020202020204" pitchFamily="34" charset="0"/>
                <a:cs typeface="Arial" panose="020B0604020202020204" pitchFamily="34" charset="0"/>
              </a:rPr>
              <a:t>del Derecho y </a:t>
            </a:r>
            <a:r>
              <a:rPr lang="es-CO" sz="2000" dirty="0" smtClean="0">
                <a:latin typeface="Arial" panose="020B0604020202020204" pitchFamily="34" charset="0"/>
                <a:cs typeface="Arial" panose="020B0604020202020204" pitchFamily="34" charset="0"/>
              </a:rPr>
              <a:t>del reconocimiento de una solución razonable </a:t>
            </a:r>
            <a:r>
              <a:rPr lang="es-CO" sz="2000" dirty="0">
                <a:latin typeface="Arial" panose="020B0604020202020204" pitchFamily="34" charset="0"/>
                <a:cs typeface="Arial" panose="020B0604020202020204" pitchFamily="34" charset="0"/>
              </a:rPr>
              <a:t>y equitativa en los casos </a:t>
            </a:r>
            <a:r>
              <a:rPr lang="es-CO" sz="2000" dirty="0" smtClean="0">
                <a:latin typeface="Arial" panose="020B0604020202020204" pitchFamily="34" charset="0"/>
                <a:cs typeface="Arial" panose="020B0604020202020204" pitchFamily="34" charset="0"/>
              </a:rPr>
              <a:t>concretos.</a:t>
            </a:r>
          </a:p>
        </p:txBody>
      </p:sp>
    </p:spTree>
    <p:extLst>
      <p:ext uri="{BB962C8B-B14F-4D97-AF65-F5344CB8AC3E}">
        <p14:creationId xmlns:p14="http://schemas.microsoft.com/office/powerpoint/2010/main" val="214814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anose="020B0604020202020204" pitchFamily="34" charset="0"/>
                <a:cs typeface="Arial" panose="020B0604020202020204" pitchFamily="34" charset="0"/>
              </a:rPr>
              <a:t>En POUND la judicatura comprende </a:t>
            </a:r>
            <a:r>
              <a:rPr lang="es-CO" sz="2000" dirty="0" smtClean="0">
                <a:latin typeface="Arial" panose="020B0604020202020204" pitchFamily="34" charset="0"/>
                <a:cs typeface="Arial" panose="020B0604020202020204" pitchFamily="34" charset="0"/>
              </a:rPr>
              <a:t>la </a:t>
            </a:r>
            <a:r>
              <a:rPr lang="es-CO" sz="2000" dirty="0">
                <a:latin typeface="Arial" panose="020B0604020202020204" pitchFamily="34" charset="0"/>
                <a:cs typeface="Arial" panose="020B0604020202020204" pitchFamily="34" charset="0"/>
              </a:rPr>
              <a:t>protección </a:t>
            </a:r>
            <a:r>
              <a:rPr lang="es-CO" sz="2000" dirty="0" smtClean="0">
                <a:latin typeface="Arial" panose="020B0604020202020204" pitchFamily="34" charset="0"/>
                <a:cs typeface="Arial" panose="020B0604020202020204" pitchFamily="34" charset="0"/>
              </a:rPr>
              <a:t>jurídica de </a:t>
            </a:r>
            <a:r>
              <a:rPr lang="es-CO" sz="2000" dirty="0">
                <a:latin typeface="Arial" panose="020B0604020202020204" pitchFamily="34" charset="0"/>
                <a:cs typeface="Arial" panose="020B0604020202020204" pitchFamily="34" charset="0"/>
              </a:rPr>
              <a:t>los intereses más </a:t>
            </a:r>
            <a:r>
              <a:rPr lang="es-CO" sz="2000" dirty="0" smtClean="0">
                <a:latin typeface="Arial" panose="020B0604020202020204" pitchFamily="34" charset="0"/>
                <a:cs typeface="Arial" panose="020B0604020202020204" pitchFamily="34" charset="0"/>
              </a:rPr>
              <a:t>diversos, </a:t>
            </a:r>
            <a:r>
              <a:rPr lang="es-CO" sz="2000" dirty="0">
                <a:latin typeface="Arial" panose="020B0604020202020204" pitchFamily="34" charset="0"/>
                <a:cs typeface="Arial" panose="020B0604020202020204" pitchFamily="34" charset="0"/>
              </a:rPr>
              <a:t>tanto </a:t>
            </a:r>
            <a:r>
              <a:rPr lang="es-CO" sz="2000" dirty="0" smtClean="0">
                <a:latin typeface="Arial" panose="020B0604020202020204" pitchFamily="34" charset="0"/>
                <a:cs typeface="Arial" panose="020B0604020202020204" pitchFamily="34" charset="0"/>
              </a:rPr>
              <a:t>individuales </a:t>
            </a:r>
            <a:r>
              <a:rPr lang="es-CO" sz="2000" dirty="0">
                <a:latin typeface="Arial" panose="020B0604020202020204" pitchFamily="34" charset="0"/>
                <a:cs typeface="Arial" panose="020B0604020202020204" pitchFamily="34" charset="0"/>
              </a:rPr>
              <a:t>como colectivos </a:t>
            </a:r>
            <a:r>
              <a:rPr lang="es-CO" sz="2000" dirty="0" smtClean="0">
                <a:latin typeface="Arial" panose="020B0604020202020204" pitchFamily="34" charset="0"/>
                <a:cs typeface="Arial" panose="020B0604020202020204" pitchFamily="34" charset="0"/>
              </a:rPr>
              <a:t>o sociales. La </a:t>
            </a:r>
            <a:r>
              <a:rPr lang="es-CO" sz="2000" dirty="0">
                <a:latin typeface="Arial" panose="020B0604020202020204" pitchFamily="34" charset="0"/>
                <a:cs typeface="Arial" panose="020B0604020202020204" pitchFamily="34" charset="0"/>
              </a:rPr>
              <a:t>clasificación </a:t>
            </a:r>
            <a:r>
              <a:rPr lang="es-CO" sz="2000" dirty="0" smtClean="0">
                <a:latin typeface="Arial" panose="020B0604020202020204" pitchFamily="34" charset="0"/>
                <a:cs typeface="Arial" panose="020B0604020202020204" pitchFamily="34" charset="0"/>
              </a:rPr>
              <a:t>realizada </a:t>
            </a:r>
            <a:r>
              <a:rPr lang="es-CO" sz="2000" dirty="0">
                <a:latin typeface="Arial" panose="020B0604020202020204" pitchFamily="34" charset="0"/>
                <a:cs typeface="Arial" panose="020B0604020202020204" pitchFamily="34" charset="0"/>
              </a:rPr>
              <a:t>por el juez requiere de un </a:t>
            </a:r>
            <a:r>
              <a:rPr lang="es-CO" sz="2000" dirty="0" smtClean="0">
                <a:latin typeface="Arial" panose="020B0604020202020204" pitchFamily="34" charset="0"/>
                <a:cs typeface="Arial" panose="020B0604020202020204" pitchFamily="34" charset="0"/>
              </a:rPr>
              <a:t>pleno conocimiento </a:t>
            </a:r>
            <a:r>
              <a:rPr lang="es-CO" sz="2000" dirty="0">
                <a:latin typeface="Arial" panose="020B0604020202020204" pitchFamily="34" charset="0"/>
                <a:cs typeface="Arial" panose="020B0604020202020204" pitchFamily="34" charset="0"/>
              </a:rPr>
              <a:t>sociológico de ellos y también de pautas valorativas, </a:t>
            </a:r>
            <a:r>
              <a:rPr lang="es-CO" sz="2000" dirty="0" smtClean="0">
                <a:latin typeface="Arial" panose="020B0604020202020204" pitchFamily="34" charset="0"/>
                <a:cs typeface="Arial" panose="020B0604020202020204" pitchFamily="34" charset="0"/>
              </a:rPr>
              <a:t>para determinar </a:t>
            </a:r>
            <a:r>
              <a:rPr lang="es-CO" sz="2000" dirty="0">
                <a:latin typeface="Arial" panose="020B0604020202020204" pitchFamily="34" charset="0"/>
                <a:cs typeface="Arial" panose="020B0604020202020204" pitchFamily="34" charset="0"/>
              </a:rPr>
              <a:t>la forma en que deben ser protegidos. Es así como </a:t>
            </a:r>
            <a:r>
              <a:rPr lang="es-CO" sz="2000" dirty="0" smtClean="0">
                <a:latin typeface="Arial" panose="020B0604020202020204" pitchFamily="34" charset="0"/>
                <a:cs typeface="Arial" panose="020B0604020202020204" pitchFamily="34" charset="0"/>
              </a:rPr>
              <a:t>el Derecho </a:t>
            </a:r>
            <a:r>
              <a:rPr lang="es-CO" sz="2000" dirty="0">
                <a:latin typeface="Arial" panose="020B0604020202020204" pitchFamily="34" charset="0"/>
                <a:cs typeface="Arial" panose="020B0604020202020204" pitchFamily="34" charset="0"/>
              </a:rPr>
              <a:t>reconoce, delimita y protege eficazmente los diferentes </a:t>
            </a:r>
            <a:r>
              <a:rPr lang="es-CO" sz="2000" dirty="0" smtClean="0">
                <a:latin typeface="Arial" panose="020B0604020202020204" pitchFamily="34" charset="0"/>
                <a:cs typeface="Arial" panose="020B0604020202020204" pitchFamily="34" charset="0"/>
              </a:rPr>
              <a:t>intereses que </a:t>
            </a:r>
            <a:r>
              <a:rPr lang="es-CO" sz="2000" dirty="0">
                <a:latin typeface="Arial" panose="020B0604020202020204" pitchFamily="34" charset="0"/>
                <a:cs typeface="Arial" panose="020B0604020202020204" pitchFamily="34" charset="0"/>
              </a:rPr>
              <a:t>se presentan realmente en la sociedad</a:t>
            </a:r>
            <a:r>
              <a:rPr lang="es-CO" sz="2000" dirty="0" smtClean="0">
                <a:latin typeface="Arial" panose="020B0604020202020204" pitchFamily="34" charset="0"/>
                <a:cs typeface="Arial" panose="020B0604020202020204" pitchFamily="34" charset="0"/>
              </a:rPr>
              <a:t>.</a:t>
            </a:r>
          </a:p>
          <a:p>
            <a:pPr marL="0" indent="0" algn="just">
              <a:buNone/>
            </a:pPr>
            <a:r>
              <a:rPr lang="es-CO" sz="2000" dirty="0">
                <a:latin typeface="Arial" panose="020B0604020202020204" pitchFamily="34" charset="0"/>
                <a:cs typeface="Arial" panose="020B0604020202020204" pitchFamily="34" charset="0"/>
              </a:rPr>
              <a:t>Karl </a:t>
            </a:r>
            <a:r>
              <a:rPr lang="es-CO" sz="2000" dirty="0" smtClean="0">
                <a:latin typeface="Arial" panose="020B0604020202020204" pitchFamily="34" charset="0"/>
                <a:cs typeface="Arial" panose="020B0604020202020204" pitchFamily="34" charset="0"/>
              </a:rPr>
              <a:t>LLEWELLYN distinguió entre </a:t>
            </a:r>
            <a:r>
              <a:rPr lang="es-CO" sz="2000" dirty="0">
                <a:latin typeface="Arial" panose="020B0604020202020204" pitchFamily="34" charset="0"/>
                <a:cs typeface="Arial" panose="020B0604020202020204" pitchFamily="34" charset="0"/>
              </a:rPr>
              <a:t>“reglas </a:t>
            </a:r>
            <a:r>
              <a:rPr lang="es-CO" sz="2000" dirty="0" smtClean="0">
                <a:latin typeface="Arial" panose="020B0604020202020204" pitchFamily="34" charset="0"/>
                <a:cs typeface="Arial" panose="020B0604020202020204" pitchFamily="34" charset="0"/>
              </a:rPr>
              <a:t>en el </a:t>
            </a:r>
            <a:r>
              <a:rPr lang="es-CO" sz="2000" dirty="0">
                <a:latin typeface="Arial" panose="020B0604020202020204" pitchFamily="34" charset="0"/>
                <a:cs typeface="Arial" panose="020B0604020202020204" pitchFamily="34" charset="0"/>
              </a:rPr>
              <a:t>papel” (</a:t>
            </a:r>
            <a:r>
              <a:rPr lang="es-CO" sz="2000" i="1" dirty="0" err="1">
                <a:latin typeface="Arial" panose="020B0604020202020204" pitchFamily="34" charset="0"/>
                <a:cs typeface="Arial" panose="020B0604020202020204" pitchFamily="34" charset="0"/>
              </a:rPr>
              <a:t>paper</a:t>
            </a:r>
            <a:r>
              <a:rPr lang="es-CO" sz="2000" i="1" dirty="0">
                <a:latin typeface="Arial" panose="020B0604020202020204" pitchFamily="34" charset="0"/>
                <a:cs typeface="Arial" panose="020B0604020202020204" pitchFamily="34" charset="0"/>
              </a:rPr>
              <a:t> rules</a:t>
            </a:r>
            <a:r>
              <a:rPr lang="es-CO" sz="2000" dirty="0">
                <a:latin typeface="Arial" panose="020B0604020202020204" pitchFamily="34" charset="0"/>
                <a:cs typeface="Arial" panose="020B0604020202020204" pitchFamily="34" charset="0"/>
              </a:rPr>
              <a:t>) y “reglas efectivas” (</a:t>
            </a:r>
            <a:r>
              <a:rPr lang="es-CO" sz="2000" i="1" dirty="0">
                <a:latin typeface="Arial" panose="020B0604020202020204" pitchFamily="34" charset="0"/>
                <a:cs typeface="Arial" panose="020B0604020202020204" pitchFamily="34" charset="0"/>
              </a:rPr>
              <a:t>real rules</a:t>
            </a:r>
            <a:r>
              <a:rPr lang="es-CO" sz="2000" dirty="0">
                <a:latin typeface="Arial" panose="020B0604020202020204" pitchFamily="34" charset="0"/>
                <a:cs typeface="Arial" panose="020B0604020202020204" pitchFamily="34" charset="0"/>
              </a:rPr>
              <a:t>). Las </a:t>
            </a:r>
            <a:r>
              <a:rPr lang="es-CO" sz="2000" dirty="0" smtClean="0">
                <a:latin typeface="Arial" panose="020B0604020202020204" pitchFamily="34" charset="0"/>
                <a:cs typeface="Arial" panose="020B0604020202020204" pitchFamily="34" charset="0"/>
              </a:rPr>
              <a:t>primeras son normas </a:t>
            </a:r>
            <a:r>
              <a:rPr lang="es-CO" sz="2000" dirty="0">
                <a:latin typeface="Arial" panose="020B0604020202020204" pitchFamily="34" charset="0"/>
                <a:cs typeface="Arial" panose="020B0604020202020204" pitchFamily="34" charset="0"/>
              </a:rPr>
              <a:t>formuladas en las leyes y los reglamentos</a:t>
            </a:r>
            <a:r>
              <a:rPr lang="es-CO" sz="2000" dirty="0" smtClean="0">
                <a:latin typeface="Arial" panose="020B0604020202020204" pitchFamily="34" charset="0"/>
                <a:cs typeface="Arial" panose="020B0604020202020204" pitchFamily="34" charset="0"/>
              </a:rPr>
              <a:t>, y también </a:t>
            </a:r>
            <a:r>
              <a:rPr lang="es-CO" sz="2000" dirty="0">
                <a:latin typeface="Arial" panose="020B0604020202020204" pitchFamily="34" charset="0"/>
                <a:cs typeface="Arial" panose="020B0604020202020204" pitchFamily="34" charset="0"/>
              </a:rPr>
              <a:t>aquellas que los tribunales declaran </a:t>
            </a:r>
            <a:r>
              <a:rPr lang="es-CO" sz="2000" dirty="0" smtClean="0">
                <a:latin typeface="Arial" panose="020B0604020202020204" pitchFamily="34" charset="0"/>
                <a:cs typeface="Arial" panose="020B0604020202020204" pitchFamily="34" charset="0"/>
              </a:rPr>
              <a:t>como fundamento en sus sentencias. </a:t>
            </a:r>
            <a:r>
              <a:rPr lang="es-CO" sz="2000" dirty="0">
                <a:latin typeface="Arial" panose="020B0604020202020204" pitchFamily="34" charset="0"/>
                <a:cs typeface="Arial" panose="020B0604020202020204" pitchFamily="34" charset="0"/>
              </a:rPr>
              <a:t>Las segundas son </a:t>
            </a:r>
            <a:r>
              <a:rPr lang="es-CO" sz="2000" dirty="0" smtClean="0">
                <a:latin typeface="Arial" panose="020B0604020202020204" pitchFamily="34" charset="0"/>
                <a:cs typeface="Arial" panose="020B0604020202020204" pitchFamily="34" charset="0"/>
              </a:rPr>
              <a:t>las utilizadas </a:t>
            </a:r>
            <a:r>
              <a:rPr lang="es-CO" sz="2000" dirty="0">
                <a:latin typeface="Arial" panose="020B0604020202020204" pitchFamily="34" charset="0"/>
                <a:cs typeface="Arial" panose="020B0604020202020204" pitchFamily="34" charset="0"/>
              </a:rPr>
              <a:t>por los jueces para decidir realmente el litigio</a:t>
            </a:r>
            <a:r>
              <a:rPr lang="es-CO" sz="2000" dirty="0" smtClean="0">
                <a:latin typeface="Arial" panose="020B0604020202020204" pitchFamily="34" charset="0"/>
                <a:cs typeface="Arial" panose="020B0604020202020204" pitchFamily="34" charset="0"/>
              </a:rPr>
              <a:t>.</a:t>
            </a:r>
          </a:p>
          <a:p>
            <a:pPr marL="0" indent="0" algn="just">
              <a:buNone/>
            </a:pPr>
            <a:r>
              <a:rPr lang="es-CO" sz="2000" dirty="0">
                <a:latin typeface="Arial" panose="020B0604020202020204" pitchFamily="34" charset="0"/>
                <a:cs typeface="Arial" panose="020B0604020202020204" pitchFamily="34" charset="0"/>
              </a:rPr>
              <a:t>Su segundo aporte fundamental </a:t>
            </a:r>
            <a:r>
              <a:rPr lang="es-CO" sz="2000" dirty="0" smtClean="0">
                <a:latin typeface="Arial" panose="020B0604020202020204" pitchFamily="34" charset="0"/>
                <a:cs typeface="Arial" panose="020B0604020202020204" pitchFamily="34" charset="0"/>
              </a:rPr>
              <a:t>consistió </a:t>
            </a:r>
            <a:r>
              <a:rPr lang="es-CO" sz="2000" dirty="0">
                <a:latin typeface="Arial" panose="020B0604020202020204" pitchFamily="34" charset="0"/>
                <a:cs typeface="Arial" panose="020B0604020202020204" pitchFamily="34" charset="0"/>
              </a:rPr>
              <a:t>en </a:t>
            </a:r>
            <a:r>
              <a:rPr lang="es-CO" sz="2000" dirty="0" smtClean="0">
                <a:latin typeface="Arial" panose="020B0604020202020204" pitchFamily="34" charset="0"/>
                <a:cs typeface="Arial" panose="020B0604020202020204" pitchFamily="34" charset="0"/>
              </a:rPr>
              <a:t>sintetizar, </a:t>
            </a:r>
            <a:r>
              <a:rPr lang="es-CO" sz="2000" dirty="0">
                <a:latin typeface="Arial" panose="020B0604020202020204" pitchFamily="34" charset="0"/>
                <a:cs typeface="Arial" panose="020B0604020202020204" pitchFamily="34" charset="0"/>
              </a:rPr>
              <a:t>el credo del movimiento </a:t>
            </a:r>
            <a:r>
              <a:rPr lang="es-CO" sz="2000" dirty="0" smtClean="0">
                <a:latin typeface="Arial" panose="020B0604020202020204" pitchFamily="34" charset="0"/>
                <a:cs typeface="Arial" panose="020B0604020202020204" pitchFamily="34" charset="0"/>
              </a:rPr>
              <a:t>realista norteamericano </a:t>
            </a:r>
            <a:r>
              <a:rPr lang="es-CO" sz="2000" dirty="0">
                <a:latin typeface="Arial" panose="020B0604020202020204" pitchFamily="34" charset="0"/>
                <a:cs typeface="Arial" panose="020B0604020202020204" pitchFamily="34" charset="0"/>
              </a:rPr>
              <a:t>en los siguientes puntos:</a:t>
            </a:r>
            <a:endParaRPr lang="es-CO" sz="2000" dirty="0" smtClean="0">
              <a:latin typeface="Arial" panose="020B0604020202020204" pitchFamily="34" charset="0"/>
              <a:cs typeface="Arial" pitchFamily="34" charset="0"/>
            </a:endParaRPr>
          </a:p>
        </p:txBody>
      </p:sp>
    </p:spTree>
    <p:extLst>
      <p:ext uri="{BB962C8B-B14F-4D97-AF65-F5344CB8AC3E}">
        <p14:creationId xmlns:p14="http://schemas.microsoft.com/office/powerpoint/2010/main" val="188293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anose="020B0604020202020204" pitchFamily="34" charset="0"/>
                <a:cs typeface="Arial" panose="020B0604020202020204" pitchFamily="34" charset="0"/>
              </a:rPr>
              <a:t>1. La concepción del Derecho como un fluir, del Derecho </a:t>
            </a:r>
            <a:r>
              <a:rPr lang="es-CO" sz="2000" dirty="0" smtClean="0">
                <a:latin typeface="Arial" panose="020B0604020202020204" pitchFamily="34" charset="0"/>
                <a:cs typeface="Arial" panose="020B0604020202020204" pitchFamily="34" charset="0"/>
              </a:rPr>
              <a:t>en movimiento </a:t>
            </a:r>
            <a:r>
              <a:rPr lang="es-CO" sz="2000" dirty="0">
                <a:latin typeface="Arial" panose="020B0604020202020204" pitchFamily="34" charset="0"/>
                <a:cs typeface="Arial" panose="020B0604020202020204" pitchFamily="34" charset="0"/>
              </a:rPr>
              <a:t>y de la creación judicial del Derecho.</a:t>
            </a:r>
          </a:p>
          <a:p>
            <a:pPr marL="0" indent="0" algn="just">
              <a:buNone/>
            </a:pPr>
            <a:r>
              <a:rPr lang="es-CO" sz="2000" dirty="0">
                <a:latin typeface="Arial" panose="020B0604020202020204" pitchFamily="34" charset="0"/>
                <a:cs typeface="Arial" panose="020B0604020202020204" pitchFamily="34" charset="0"/>
              </a:rPr>
              <a:t>2. La concepción del Derecho como un medio para fines sociales</a:t>
            </a:r>
            <a:r>
              <a:rPr lang="es-CO" sz="2000" dirty="0" smtClean="0">
                <a:latin typeface="Arial" panose="020B0604020202020204" pitchFamily="34" charset="0"/>
                <a:cs typeface="Arial" panose="020B0604020202020204" pitchFamily="34" charset="0"/>
              </a:rPr>
              <a:t>, y </a:t>
            </a:r>
            <a:r>
              <a:rPr lang="es-CO" sz="2000" dirty="0">
                <a:latin typeface="Arial" panose="020B0604020202020204" pitchFamily="34" charset="0"/>
                <a:cs typeface="Arial" panose="020B0604020202020204" pitchFamily="34" charset="0"/>
              </a:rPr>
              <a:t>no como un fin en sí mismo; de manera que cada parte </a:t>
            </a:r>
            <a:r>
              <a:rPr lang="es-CO" sz="2000" dirty="0" smtClean="0">
                <a:latin typeface="Arial" panose="020B0604020202020204" pitchFamily="34" charset="0"/>
                <a:cs typeface="Arial" panose="020B0604020202020204" pitchFamily="34" charset="0"/>
              </a:rPr>
              <a:t>del mismo </a:t>
            </a:r>
            <a:r>
              <a:rPr lang="es-CO" sz="2000" dirty="0">
                <a:latin typeface="Arial" panose="020B0604020202020204" pitchFamily="34" charset="0"/>
                <a:cs typeface="Arial" panose="020B0604020202020204" pitchFamily="34" charset="0"/>
              </a:rPr>
              <a:t>ha de ser constantemente examinada por su propósito, </a:t>
            </a:r>
            <a:r>
              <a:rPr lang="es-CO" sz="2000" dirty="0" smtClean="0">
                <a:latin typeface="Arial" panose="020B0604020202020204" pitchFamily="34" charset="0"/>
                <a:cs typeface="Arial" panose="020B0604020202020204" pitchFamily="34" charset="0"/>
              </a:rPr>
              <a:t>y por </a:t>
            </a:r>
            <a:r>
              <a:rPr lang="es-CO" sz="2000" dirty="0">
                <a:latin typeface="Arial" panose="020B0604020202020204" pitchFamily="34" charset="0"/>
                <a:cs typeface="Arial" panose="020B0604020202020204" pitchFamily="34" charset="0"/>
              </a:rPr>
              <a:t>su efecto, y ser juzgada a la luz de ambos y de la </a:t>
            </a:r>
            <a:r>
              <a:rPr lang="es-CO" sz="2000" dirty="0" smtClean="0">
                <a:latin typeface="Arial" panose="020B0604020202020204" pitchFamily="34" charset="0"/>
                <a:cs typeface="Arial" panose="020B0604020202020204" pitchFamily="34" charset="0"/>
              </a:rPr>
              <a:t>relación entre </a:t>
            </a:r>
            <a:r>
              <a:rPr lang="es-CO" sz="2000" dirty="0">
                <a:latin typeface="Arial" panose="020B0604020202020204" pitchFamily="34" charset="0"/>
                <a:cs typeface="Arial" panose="020B0604020202020204" pitchFamily="34" charset="0"/>
              </a:rPr>
              <a:t>uno y otro</a:t>
            </a:r>
            <a:r>
              <a:rPr lang="es-CO" sz="2000" dirty="0" smtClean="0">
                <a:latin typeface="Arial" panose="020B0604020202020204" pitchFamily="34" charset="0"/>
                <a:cs typeface="Arial" panose="020B0604020202020204" pitchFamily="34" charset="0"/>
              </a:rPr>
              <a:t>.</a:t>
            </a:r>
          </a:p>
          <a:p>
            <a:pPr marL="0" indent="0" algn="just">
              <a:buNone/>
            </a:pPr>
            <a:r>
              <a:rPr lang="es-CO" sz="2000" dirty="0">
                <a:latin typeface="Arial" panose="020B0604020202020204" pitchFamily="34" charset="0"/>
                <a:cs typeface="Arial" panose="020B0604020202020204" pitchFamily="34" charset="0"/>
              </a:rPr>
              <a:t>3. La concepción de la sociedad como un </a:t>
            </a:r>
            <a:r>
              <a:rPr lang="es-CO" sz="2000" dirty="0" smtClean="0">
                <a:latin typeface="Arial" panose="020B0604020202020204" pitchFamily="34" charset="0"/>
                <a:cs typeface="Arial" panose="020B0604020202020204" pitchFamily="34" charset="0"/>
              </a:rPr>
              <a:t>fluir típicamente </a:t>
            </a:r>
            <a:r>
              <a:rPr lang="es-CO" sz="2000" dirty="0">
                <a:latin typeface="Arial" panose="020B0604020202020204" pitchFamily="34" charset="0"/>
                <a:cs typeface="Arial" panose="020B0604020202020204" pitchFamily="34" charset="0"/>
              </a:rPr>
              <a:t>más rápido que el </a:t>
            </a:r>
            <a:r>
              <a:rPr lang="es-CO" sz="2000" dirty="0" smtClean="0">
                <a:latin typeface="Arial" panose="020B0604020202020204" pitchFamily="34" charset="0"/>
                <a:cs typeface="Arial" panose="020B0604020202020204" pitchFamily="34" charset="0"/>
              </a:rPr>
              <a:t>Derecho. Siempre cualquier </a:t>
            </a:r>
            <a:r>
              <a:rPr lang="es-CO" sz="2000" dirty="0">
                <a:latin typeface="Arial" panose="020B0604020202020204" pitchFamily="34" charset="0"/>
                <a:cs typeface="Arial" panose="020B0604020202020204" pitchFamily="34" charset="0"/>
              </a:rPr>
              <a:t>porción del </a:t>
            </a:r>
            <a:r>
              <a:rPr lang="es-CO" sz="2000" dirty="0" smtClean="0">
                <a:latin typeface="Arial" panose="020B0604020202020204" pitchFamily="34" charset="0"/>
                <a:cs typeface="Arial" panose="020B0604020202020204" pitchFamily="34" charset="0"/>
              </a:rPr>
              <a:t>Derecho puede </a:t>
            </a:r>
            <a:r>
              <a:rPr lang="es-CO" sz="2000" dirty="0">
                <a:latin typeface="Arial" panose="020B0604020202020204" pitchFamily="34" charset="0"/>
                <a:cs typeface="Arial" panose="020B0604020202020204" pitchFamily="34" charset="0"/>
              </a:rPr>
              <a:t>ser </a:t>
            </a:r>
            <a:r>
              <a:rPr lang="es-CO" sz="2000" dirty="0" smtClean="0">
                <a:latin typeface="Arial" panose="020B0604020202020204" pitchFamily="34" charset="0"/>
                <a:cs typeface="Arial" panose="020B0604020202020204" pitchFamily="34" charset="0"/>
              </a:rPr>
              <a:t>reexaminada </a:t>
            </a:r>
            <a:r>
              <a:rPr lang="es-CO" sz="2000" dirty="0">
                <a:latin typeface="Arial" panose="020B0604020202020204" pitchFamily="34" charset="0"/>
                <a:cs typeface="Arial" panose="020B0604020202020204" pitchFamily="34" charset="0"/>
              </a:rPr>
              <a:t>para </a:t>
            </a:r>
            <a:r>
              <a:rPr lang="es-CO" sz="2000" dirty="0" smtClean="0">
                <a:latin typeface="Arial" panose="020B0604020202020204" pitchFamily="34" charset="0"/>
                <a:cs typeface="Arial" panose="020B0604020202020204" pitchFamily="34" charset="0"/>
              </a:rPr>
              <a:t>su adecuación </a:t>
            </a:r>
            <a:r>
              <a:rPr lang="es-CO" sz="2000" dirty="0">
                <a:latin typeface="Arial" panose="020B0604020202020204" pitchFamily="34" charset="0"/>
                <a:cs typeface="Arial" panose="020B0604020202020204" pitchFamily="34" charset="0"/>
              </a:rPr>
              <a:t>a la </a:t>
            </a:r>
            <a:r>
              <a:rPr lang="es-CO" sz="2000" dirty="0" smtClean="0">
                <a:latin typeface="Arial" panose="020B0604020202020204" pitchFamily="34" charset="0"/>
                <a:cs typeface="Arial" panose="020B0604020202020204" pitchFamily="34" charset="0"/>
              </a:rPr>
              <a:t>sociedad.</a:t>
            </a:r>
            <a:endParaRPr lang="es-CO" sz="2000" dirty="0">
              <a:latin typeface="Arial" panose="020B0604020202020204" pitchFamily="34" charset="0"/>
              <a:cs typeface="Arial" panose="020B0604020202020204" pitchFamily="34" charset="0"/>
            </a:endParaRPr>
          </a:p>
          <a:p>
            <a:pPr marL="0" indent="0" algn="just">
              <a:buNone/>
            </a:pPr>
            <a:r>
              <a:rPr lang="es-CO" sz="2000" dirty="0">
                <a:latin typeface="Arial" panose="020B0604020202020204" pitchFamily="34" charset="0"/>
                <a:cs typeface="Arial" panose="020B0604020202020204" pitchFamily="34" charset="0"/>
              </a:rPr>
              <a:t>4. El divorcio temporal entre Ser y Deber ser a efectos de estudio.</a:t>
            </a:r>
          </a:p>
          <a:p>
            <a:pPr marL="0" indent="0" algn="just">
              <a:buNone/>
            </a:pPr>
            <a:r>
              <a:rPr lang="es-CO" sz="2000" dirty="0">
                <a:latin typeface="Arial" panose="020B0604020202020204" pitchFamily="34" charset="0"/>
                <a:cs typeface="Arial" panose="020B0604020202020204" pitchFamily="34" charset="0"/>
              </a:rPr>
              <a:t>[...] El argumento es </a:t>
            </a:r>
            <a:r>
              <a:rPr lang="es-CO" sz="2000" dirty="0" smtClean="0">
                <a:latin typeface="Arial" panose="020B0604020202020204" pitchFamily="34" charset="0"/>
                <a:cs typeface="Arial" panose="020B0604020202020204" pitchFamily="34" charset="0"/>
              </a:rPr>
              <a:t>que </a:t>
            </a:r>
            <a:r>
              <a:rPr lang="es-CO" sz="2000" dirty="0">
                <a:latin typeface="Arial" panose="020B0604020202020204" pitchFamily="34" charset="0"/>
                <a:cs typeface="Arial" panose="020B0604020202020204" pitchFamily="34" charset="0"/>
              </a:rPr>
              <a:t>no se puede </a:t>
            </a:r>
            <a:r>
              <a:rPr lang="es-CO" sz="2000" dirty="0" smtClean="0">
                <a:latin typeface="Arial" panose="020B0604020202020204" pitchFamily="34" charset="0"/>
                <a:cs typeface="Arial" panose="020B0604020202020204" pitchFamily="34" charset="0"/>
              </a:rPr>
              <a:t>hacer inteligentemente ningún (sic) </a:t>
            </a:r>
            <a:r>
              <a:rPr lang="es-CO" sz="2000" dirty="0">
                <a:latin typeface="Arial" panose="020B0604020202020204" pitchFamily="34" charset="0"/>
                <a:cs typeface="Arial" panose="020B0604020202020204" pitchFamily="34" charset="0"/>
              </a:rPr>
              <a:t>juicio sobre lo que debería hacerse en </a:t>
            </a:r>
            <a:r>
              <a:rPr lang="es-CO" sz="2000" dirty="0" smtClean="0">
                <a:latin typeface="Arial" panose="020B0604020202020204" pitchFamily="34" charset="0"/>
                <a:cs typeface="Arial" panose="020B0604020202020204" pitchFamily="34" charset="0"/>
              </a:rPr>
              <a:t>el futuro </a:t>
            </a:r>
            <a:r>
              <a:rPr lang="es-CO" sz="2000" dirty="0">
                <a:latin typeface="Arial" panose="020B0604020202020204" pitchFamily="34" charset="0"/>
                <a:cs typeface="Arial" panose="020B0604020202020204" pitchFamily="34" charset="0"/>
              </a:rPr>
              <a:t>con respecto a cualquier parte del Derecho sin </a:t>
            </a:r>
            <a:r>
              <a:rPr lang="es-CO" sz="2000" dirty="0" smtClean="0">
                <a:latin typeface="Arial" panose="020B0604020202020204" pitchFamily="34" charset="0"/>
                <a:cs typeface="Arial" panose="020B0604020202020204" pitchFamily="34" charset="0"/>
              </a:rPr>
              <a:t>conocer objetivamente</a:t>
            </a:r>
            <a:r>
              <a:rPr lang="es-CO" sz="2000" dirty="0">
                <a:latin typeface="Arial" panose="020B0604020202020204" pitchFamily="34" charset="0"/>
                <a:cs typeface="Arial" panose="020B0604020202020204" pitchFamily="34" charset="0"/>
              </a:rPr>
              <a:t>, </a:t>
            </a:r>
            <a:r>
              <a:rPr lang="es-CO" sz="2000" dirty="0" smtClean="0">
                <a:latin typeface="Arial" panose="020B0604020202020204" pitchFamily="34" charset="0"/>
                <a:cs typeface="Arial" panose="020B0604020202020204" pitchFamily="34" charset="0"/>
              </a:rPr>
              <a:t>lo </a:t>
            </a:r>
            <a:r>
              <a:rPr lang="es-CO" sz="2000" dirty="0">
                <a:latin typeface="Arial" panose="020B0604020202020204" pitchFamily="34" charset="0"/>
                <a:cs typeface="Arial" panose="020B0604020202020204" pitchFamily="34" charset="0"/>
              </a:rPr>
              <a:t>que dicha parte </a:t>
            </a:r>
            <a:r>
              <a:rPr lang="es-CO" sz="2000" dirty="0" smtClean="0">
                <a:latin typeface="Arial" panose="020B0604020202020204" pitchFamily="34" charset="0"/>
                <a:cs typeface="Arial" panose="020B0604020202020204" pitchFamily="34" charset="0"/>
              </a:rPr>
              <a:t>del Derecho </a:t>
            </a:r>
            <a:r>
              <a:rPr lang="es-CO" sz="2000" dirty="0">
                <a:latin typeface="Arial" panose="020B0604020202020204" pitchFamily="34" charset="0"/>
                <a:cs typeface="Arial" panose="020B0604020202020204" pitchFamily="34" charset="0"/>
              </a:rPr>
              <a:t>está haciendo en este momento </a:t>
            </a:r>
            <a:r>
              <a:rPr lang="es-CO" sz="2000" dirty="0" smtClean="0">
                <a:latin typeface="Arial" panose="020B0604020202020204" pitchFamily="34" charset="0"/>
                <a:cs typeface="Arial" panose="020B0604020202020204" pitchFamily="34" charset="0"/>
              </a:rPr>
              <a:t>[...]</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60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anose="020B0604020202020204" pitchFamily="34" charset="0"/>
                <a:cs typeface="Arial" panose="020B0604020202020204" pitchFamily="34" charset="0"/>
              </a:rPr>
              <a:t>5</a:t>
            </a:r>
            <a:r>
              <a:rPr lang="es-CO" sz="2000" dirty="0">
                <a:latin typeface="Arial" panose="020B0604020202020204" pitchFamily="34" charset="0"/>
                <a:cs typeface="Arial" panose="020B0604020202020204" pitchFamily="34" charset="0"/>
              </a:rPr>
              <a:t>. La desconfianza hacia las reglas y conceptos jurídicos </a:t>
            </a:r>
            <a:r>
              <a:rPr lang="es-CO" sz="2000" dirty="0" smtClean="0">
                <a:latin typeface="Arial" panose="020B0604020202020204" pitchFamily="34" charset="0"/>
                <a:cs typeface="Arial" panose="020B0604020202020204" pitchFamily="34" charset="0"/>
              </a:rPr>
              <a:t>tradicionales que </a:t>
            </a:r>
            <a:r>
              <a:rPr lang="es-CO" sz="2000" dirty="0">
                <a:latin typeface="Arial" panose="020B0604020202020204" pitchFamily="34" charset="0"/>
                <a:cs typeface="Arial" panose="020B0604020202020204" pitchFamily="34" charset="0"/>
              </a:rPr>
              <a:t>intentan describir lo que los tribunales y las </a:t>
            </a:r>
            <a:r>
              <a:rPr lang="es-CO" sz="2000" dirty="0" smtClean="0">
                <a:latin typeface="Arial" panose="020B0604020202020204" pitchFamily="34" charset="0"/>
                <a:cs typeface="Arial" panose="020B0604020202020204" pitchFamily="34" charset="0"/>
              </a:rPr>
              <a:t>personas actualmente </a:t>
            </a:r>
            <a:r>
              <a:rPr lang="es-CO" sz="2000" dirty="0">
                <a:latin typeface="Arial" panose="020B0604020202020204" pitchFamily="34" charset="0"/>
                <a:cs typeface="Arial" panose="020B0604020202020204" pitchFamily="34" charset="0"/>
              </a:rPr>
              <a:t>hacen. [...] una desconfianza hacia la teoría según </a:t>
            </a:r>
            <a:r>
              <a:rPr lang="es-CO" sz="2000" dirty="0" smtClean="0">
                <a:latin typeface="Arial" panose="020B0604020202020204" pitchFamily="34" charset="0"/>
                <a:cs typeface="Arial" panose="020B0604020202020204" pitchFamily="34" charset="0"/>
              </a:rPr>
              <a:t>la cual </a:t>
            </a:r>
            <a:r>
              <a:rPr lang="es-CO" sz="2000" dirty="0">
                <a:latin typeface="Arial" panose="020B0604020202020204" pitchFamily="34" charset="0"/>
                <a:cs typeface="Arial" panose="020B0604020202020204" pitchFamily="34" charset="0"/>
              </a:rPr>
              <a:t>las formulaciones tradicionales de reglas prescriptivas son </a:t>
            </a:r>
            <a:r>
              <a:rPr lang="es-CO" sz="2000" dirty="0" smtClean="0">
                <a:latin typeface="Arial" panose="020B0604020202020204" pitchFamily="34" charset="0"/>
                <a:cs typeface="Arial" panose="020B0604020202020204" pitchFamily="34" charset="0"/>
              </a:rPr>
              <a:t>el factor </a:t>
            </a:r>
            <a:r>
              <a:rPr lang="es-CO" sz="2000" dirty="0">
                <a:latin typeface="Arial" panose="020B0604020202020204" pitchFamily="34" charset="0"/>
                <a:cs typeface="Arial" panose="020B0604020202020204" pitchFamily="34" charset="0"/>
              </a:rPr>
              <a:t>operativo más importante en la producción de las </a:t>
            </a:r>
            <a:r>
              <a:rPr lang="es-CO" sz="2000" dirty="0" smtClean="0">
                <a:latin typeface="Arial" panose="020B0604020202020204" pitchFamily="34" charset="0"/>
                <a:cs typeface="Arial" panose="020B0604020202020204" pitchFamily="34" charset="0"/>
              </a:rPr>
              <a:t>decisiones judiciales </a:t>
            </a:r>
            <a:r>
              <a:rPr lang="es-CO" sz="2000" dirty="0">
                <a:latin typeface="Arial" panose="020B0604020202020204" pitchFamily="34" charset="0"/>
                <a:cs typeface="Arial" panose="020B0604020202020204" pitchFamily="34" charset="0"/>
              </a:rPr>
              <a:t>[...].</a:t>
            </a:r>
          </a:p>
          <a:p>
            <a:pPr marL="0" indent="0" algn="just">
              <a:buNone/>
            </a:pPr>
            <a:r>
              <a:rPr lang="es-CO" sz="2000" dirty="0">
                <a:latin typeface="Arial" panose="020B0604020202020204" pitchFamily="34" charset="0"/>
                <a:cs typeface="Arial" panose="020B0604020202020204" pitchFamily="34" charset="0"/>
              </a:rPr>
              <a:t>6. La creencia en la utilidad de agrupar casos y situaciones </a:t>
            </a:r>
            <a:r>
              <a:rPr lang="es-CO" sz="2000" dirty="0" smtClean="0">
                <a:latin typeface="Arial" panose="020B0604020202020204" pitchFamily="34" charset="0"/>
                <a:cs typeface="Arial" panose="020B0604020202020204" pitchFamily="34" charset="0"/>
              </a:rPr>
              <a:t>jurídicas en categorías. </a:t>
            </a:r>
            <a:r>
              <a:rPr lang="es-CO" sz="2000" dirty="0">
                <a:latin typeface="Arial" panose="020B0604020202020204" pitchFamily="34" charset="0"/>
                <a:cs typeface="Arial" panose="020B0604020202020204" pitchFamily="34" charset="0"/>
              </a:rPr>
              <a:t>Esto está conectado con la </a:t>
            </a:r>
            <a:r>
              <a:rPr lang="es-CO" sz="2000" dirty="0" smtClean="0">
                <a:latin typeface="Arial" panose="020B0604020202020204" pitchFamily="34" charset="0"/>
                <a:cs typeface="Arial" panose="020B0604020202020204" pitchFamily="34" charset="0"/>
              </a:rPr>
              <a:t>desconfianza ante </a:t>
            </a:r>
            <a:r>
              <a:rPr lang="es-CO" sz="2000" dirty="0">
                <a:latin typeface="Arial" panose="020B0604020202020204" pitchFamily="34" charset="0"/>
                <a:cs typeface="Arial" panose="020B0604020202020204" pitchFamily="34" charset="0"/>
              </a:rPr>
              <a:t>simples reglas verbales –las cuales muy a </a:t>
            </a:r>
            <a:r>
              <a:rPr lang="es-CO" sz="2000" dirty="0" smtClean="0">
                <a:latin typeface="Arial" panose="020B0604020202020204" pitchFamily="34" charset="0"/>
                <a:cs typeface="Arial" panose="020B0604020202020204" pitchFamily="34" charset="0"/>
              </a:rPr>
              <a:t>menudo cubren </a:t>
            </a:r>
            <a:r>
              <a:rPr lang="es-CO" sz="2000" dirty="0">
                <a:latin typeface="Arial" panose="020B0604020202020204" pitchFamily="34" charset="0"/>
                <a:cs typeface="Arial" panose="020B0604020202020204" pitchFamily="34" charset="0"/>
              </a:rPr>
              <a:t>situaciones disimilares y no simplemente situaciones </a:t>
            </a:r>
            <a:r>
              <a:rPr lang="es-CO" sz="2000" dirty="0" smtClean="0">
                <a:latin typeface="Arial" panose="020B0604020202020204" pitchFamily="34" charset="0"/>
                <a:cs typeface="Arial" panose="020B0604020202020204" pitchFamily="34" charset="0"/>
              </a:rPr>
              <a:t>de hecho </a:t>
            </a:r>
            <a:r>
              <a:rPr lang="es-CO" sz="2000" dirty="0">
                <a:latin typeface="Arial" panose="020B0604020202020204" pitchFamily="34" charset="0"/>
                <a:cs typeface="Arial" panose="020B0604020202020204" pitchFamily="34" charset="0"/>
              </a:rPr>
              <a:t>[...].</a:t>
            </a:r>
          </a:p>
          <a:p>
            <a:pPr marL="0" indent="0" algn="just">
              <a:buNone/>
            </a:pPr>
            <a:r>
              <a:rPr lang="es-CO" sz="2000" dirty="0">
                <a:latin typeface="Arial" panose="020B0604020202020204" pitchFamily="34" charset="0"/>
                <a:cs typeface="Arial" panose="020B0604020202020204" pitchFamily="34" charset="0"/>
              </a:rPr>
              <a:t>7. Una insistencia en evaluar cualquier parte del Derecho </a:t>
            </a:r>
            <a:r>
              <a:rPr lang="es-CO" sz="2000" dirty="0" smtClean="0">
                <a:latin typeface="Arial" panose="020B0604020202020204" pitchFamily="34" charset="0"/>
                <a:cs typeface="Arial" panose="020B0604020202020204" pitchFamily="34" charset="0"/>
              </a:rPr>
              <a:t>en términos </a:t>
            </a:r>
            <a:r>
              <a:rPr lang="es-CO" sz="2000" dirty="0">
                <a:latin typeface="Arial" panose="020B0604020202020204" pitchFamily="34" charset="0"/>
                <a:cs typeface="Arial" panose="020B0604020202020204" pitchFamily="34" charset="0"/>
              </a:rPr>
              <a:t>de sus </a:t>
            </a:r>
            <a:r>
              <a:rPr lang="es-CO" sz="2000" dirty="0" smtClean="0">
                <a:latin typeface="Arial" panose="020B0604020202020204" pitchFamily="34" charset="0"/>
                <a:cs typeface="Arial" panose="020B0604020202020204" pitchFamily="34" charset="0"/>
              </a:rPr>
              <a:t>efectos </a:t>
            </a:r>
            <a:r>
              <a:rPr lang="es-CO" sz="2000" dirty="0">
                <a:latin typeface="Arial" panose="020B0604020202020204" pitchFamily="34" charset="0"/>
                <a:cs typeface="Arial" panose="020B0604020202020204" pitchFamily="34" charset="0"/>
              </a:rPr>
              <a:t>y </a:t>
            </a:r>
            <a:r>
              <a:rPr lang="es-CO" sz="2000" dirty="0" smtClean="0">
                <a:latin typeface="Arial" panose="020B0604020202020204" pitchFamily="34" charset="0"/>
                <a:cs typeface="Arial" panose="020B0604020202020204" pitchFamily="34" charset="0"/>
              </a:rPr>
              <a:t>su utilidad.</a:t>
            </a:r>
            <a:endParaRPr lang="es-CO" sz="2000" dirty="0">
              <a:latin typeface="Arial" panose="020B0604020202020204" pitchFamily="34" charset="0"/>
              <a:cs typeface="Arial" panose="020B0604020202020204" pitchFamily="34" charset="0"/>
            </a:endParaRPr>
          </a:p>
          <a:p>
            <a:pPr marL="0" indent="0" algn="just">
              <a:buNone/>
            </a:pPr>
            <a:r>
              <a:rPr lang="es-CO" sz="2000" dirty="0">
                <a:latin typeface="Arial" panose="020B0604020202020204" pitchFamily="34" charset="0"/>
                <a:cs typeface="Arial" panose="020B0604020202020204" pitchFamily="34" charset="0"/>
              </a:rPr>
              <a:t>8. La insistencia en el ataque constante y programático sobre </a:t>
            </a:r>
            <a:r>
              <a:rPr lang="es-CO" sz="2000" dirty="0" smtClean="0">
                <a:latin typeface="Arial" panose="020B0604020202020204" pitchFamily="34" charset="0"/>
                <a:cs typeface="Arial" panose="020B0604020202020204" pitchFamily="34" charset="0"/>
              </a:rPr>
              <a:t>los problemas </a:t>
            </a:r>
            <a:r>
              <a:rPr lang="es-CO" sz="2000" dirty="0">
                <a:latin typeface="Arial" panose="020B0604020202020204" pitchFamily="34" charset="0"/>
                <a:cs typeface="Arial" panose="020B0604020202020204" pitchFamily="34" charset="0"/>
              </a:rPr>
              <a:t>del Derecho siguiendo cualquiera de estas </a:t>
            </a:r>
            <a:r>
              <a:rPr lang="es-CO" sz="2000" dirty="0" smtClean="0">
                <a:latin typeface="Arial" panose="020B0604020202020204" pitchFamily="34" charset="0"/>
                <a:cs typeface="Arial" panose="020B0604020202020204" pitchFamily="34" charset="0"/>
              </a:rPr>
              <a:t>líneas.</a:t>
            </a:r>
          </a:p>
        </p:txBody>
      </p:sp>
    </p:spTree>
    <p:extLst>
      <p:ext uri="{BB962C8B-B14F-4D97-AF65-F5344CB8AC3E}">
        <p14:creationId xmlns:p14="http://schemas.microsoft.com/office/powerpoint/2010/main" val="103507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b="1" dirty="0" smtClean="0">
                <a:latin typeface="Arial" panose="020B0604020202020204" pitchFamily="34" charset="0"/>
                <a:cs typeface="Arial" pitchFamily="34" charset="0"/>
              </a:rPr>
              <a:t>3) Realismo jurídico escandinavo</a:t>
            </a:r>
          </a:p>
          <a:p>
            <a:pPr marL="0" indent="0" algn="just">
              <a:buNone/>
            </a:pPr>
            <a:r>
              <a:rPr lang="es-CO" sz="2000" dirty="0" smtClean="0">
                <a:latin typeface="Arial" panose="020B0604020202020204" pitchFamily="34" charset="0"/>
                <a:cs typeface="Arial" panose="020B0604020202020204" pitchFamily="34" charset="0"/>
              </a:rPr>
              <a:t>Para </a:t>
            </a:r>
            <a:r>
              <a:rPr lang="es-CO" sz="2000" dirty="0">
                <a:latin typeface="Arial" panose="020B0604020202020204" pitchFamily="34" charset="0"/>
                <a:cs typeface="Arial" panose="020B0604020202020204" pitchFamily="34" charset="0"/>
              </a:rPr>
              <a:t>los realistas escandinavos la naturaleza </a:t>
            </a:r>
            <a:r>
              <a:rPr lang="es-CO" sz="2000" dirty="0" smtClean="0">
                <a:latin typeface="Arial" panose="020B0604020202020204" pitchFamily="34" charset="0"/>
                <a:cs typeface="Arial" panose="020B0604020202020204" pitchFamily="34" charset="0"/>
              </a:rPr>
              <a:t>del Derecho </a:t>
            </a:r>
            <a:r>
              <a:rPr lang="es-CO" sz="2000" dirty="0">
                <a:latin typeface="Arial" panose="020B0604020202020204" pitchFamily="34" charset="0"/>
                <a:cs typeface="Arial" panose="020B0604020202020204" pitchFamily="34" charset="0"/>
              </a:rPr>
              <a:t>se identifica con un conjunto de </a:t>
            </a:r>
            <a:r>
              <a:rPr lang="es-CO" sz="2000" dirty="0" smtClean="0">
                <a:latin typeface="Arial" panose="020B0604020202020204" pitchFamily="34" charset="0"/>
                <a:cs typeface="Arial" panose="020B0604020202020204" pitchFamily="34" charset="0"/>
              </a:rPr>
              <a:t>hechos, el </a:t>
            </a:r>
            <a:r>
              <a:rPr lang="es-CO" sz="2000" dirty="0">
                <a:latin typeface="Arial" panose="020B0604020202020204" pitchFamily="34" charset="0"/>
                <a:cs typeface="Arial" panose="020B0604020202020204" pitchFamily="34" charset="0"/>
              </a:rPr>
              <a:t>Derecho no es otra cosa que </a:t>
            </a:r>
            <a:r>
              <a:rPr lang="es-CO" sz="2000" dirty="0" smtClean="0">
                <a:latin typeface="Arial" panose="020B0604020202020204" pitchFamily="34" charset="0"/>
                <a:cs typeface="Arial" panose="020B0604020202020204" pitchFamily="34" charset="0"/>
              </a:rPr>
              <a:t>los hechos </a:t>
            </a:r>
            <a:r>
              <a:rPr lang="es-CO" sz="2000" dirty="0">
                <a:latin typeface="Arial" panose="020B0604020202020204" pitchFamily="34" charset="0"/>
                <a:cs typeface="Arial" panose="020B0604020202020204" pitchFamily="34" charset="0"/>
              </a:rPr>
              <a:t>sociales y dentro de estos se destaca que el Derecho es una </a:t>
            </a:r>
            <a:r>
              <a:rPr lang="es-CO" sz="2000" dirty="0" smtClean="0">
                <a:latin typeface="Arial" panose="020B0604020202020204" pitchFamily="34" charset="0"/>
                <a:cs typeface="Arial" panose="020B0604020202020204" pitchFamily="34" charset="0"/>
              </a:rPr>
              <a:t>gran maquinaria </a:t>
            </a:r>
            <a:r>
              <a:rPr lang="es-CO" sz="2000" dirty="0">
                <a:latin typeface="Arial" panose="020B0604020202020204" pitchFamily="34" charset="0"/>
                <a:cs typeface="Arial" panose="020B0604020202020204" pitchFamily="34" charset="0"/>
              </a:rPr>
              <a:t>creada con el propósito de proteger a la sociedad</a:t>
            </a:r>
            <a:r>
              <a:rPr lang="es-CO" sz="2000" dirty="0" smtClean="0">
                <a:latin typeface="Arial" panose="020B0604020202020204" pitchFamily="34" charset="0"/>
                <a:cs typeface="Arial" panose="020B0604020202020204" pitchFamily="34" charset="0"/>
              </a:rPr>
              <a:t>.</a:t>
            </a:r>
          </a:p>
          <a:p>
            <a:pPr marL="0" indent="0" algn="just">
              <a:buNone/>
            </a:pPr>
            <a:r>
              <a:rPr lang="es-CO" sz="2000" dirty="0" smtClean="0">
                <a:latin typeface="Arial" panose="020B0604020202020204" pitchFamily="34" charset="0"/>
                <a:cs typeface="Arial" panose="020B0604020202020204" pitchFamily="34" charset="0"/>
              </a:rPr>
              <a:t>Los </a:t>
            </a:r>
            <a:r>
              <a:rPr lang="es-CO" sz="2000" dirty="0">
                <a:latin typeface="Arial" panose="020B0604020202020204" pitchFamily="34" charset="0"/>
                <a:cs typeface="Arial" panose="020B0604020202020204" pitchFamily="34" charset="0"/>
              </a:rPr>
              <a:t>juicios </a:t>
            </a:r>
            <a:r>
              <a:rPr lang="es-CO" sz="2000" dirty="0" smtClean="0">
                <a:latin typeface="Arial" panose="020B0604020202020204" pitchFamily="34" charset="0"/>
                <a:cs typeface="Arial" panose="020B0604020202020204" pitchFamily="34" charset="0"/>
              </a:rPr>
              <a:t>de valor </a:t>
            </a:r>
            <a:r>
              <a:rPr lang="es-CO" sz="2000" dirty="0">
                <a:latin typeface="Arial" panose="020B0604020202020204" pitchFamily="34" charset="0"/>
                <a:cs typeface="Arial" panose="020B0604020202020204" pitchFamily="34" charset="0"/>
              </a:rPr>
              <a:t>en el Derecho </a:t>
            </a:r>
            <a:r>
              <a:rPr lang="es-CO" sz="2000" dirty="0" smtClean="0">
                <a:latin typeface="Arial" panose="020B0604020202020204" pitchFamily="34" charset="0"/>
                <a:cs typeface="Arial" panose="020B0604020202020204" pitchFamily="34" charset="0"/>
              </a:rPr>
              <a:t>son </a:t>
            </a:r>
            <a:r>
              <a:rPr lang="es-CO" sz="2000" dirty="0">
                <a:latin typeface="Arial" panose="020B0604020202020204" pitchFamily="34" charset="0"/>
                <a:cs typeface="Arial" panose="020B0604020202020204" pitchFamily="34" charset="0"/>
              </a:rPr>
              <a:t>juicios que corresponden a </a:t>
            </a:r>
            <a:r>
              <a:rPr lang="es-CO" sz="2000" dirty="0" smtClean="0">
                <a:latin typeface="Arial" panose="020B0604020202020204" pitchFamily="34" charset="0"/>
                <a:cs typeface="Arial" panose="020B0604020202020204" pitchFamily="34" charset="0"/>
              </a:rPr>
              <a:t>la forma </a:t>
            </a:r>
            <a:r>
              <a:rPr lang="es-CO" sz="2000" dirty="0">
                <a:latin typeface="Arial" panose="020B0604020202020204" pitchFamily="34" charset="0"/>
                <a:cs typeface="Arial" panose="020B0604020202020204" pitchFamily="34" charset="0"/>
              </a:rPr>
              <a:t>verbal del mismo; por tanto, la discusión sobre el contenido </a:t>
            </a:r>
            <a:r>
              <a:rPr lang="es-CO" sz="2000" dirty="0" smtClean="0">
                <a:latin typeface="Arial" panose="020B0604020202020204" pitchFamily="34" charset="0"/>
                <a:cs typeface="Arial" panose="020B0604020202020204" pitchFamily="34" charset="0"/>
              </a:rPr>
              <a:t>de los </a:t>
            </a:r>
            <a:r>
              <a:rPr lang="es-CO" sz="2000" dirty="0">
                <a:latin typeface="Arial" panose="020B0604020202020204" pitchFamily="34" charset="0"/>
                <a:cs typeface="Arial" panose="020B0604020202020204" pitchFamily="34" charset="0"/>
              </a:rPr>
              <a:t>principios de justicia </a:t>
            </a:r>
            <a:r>
              <a:rPr lang="es-CO" sz="2000" dirty="0" smtClean="0">
                <a:latin typeface="Arial" panose="020B0604020202020204" pitchFamily="34" charset="0"/>
                <a:cs typeface="Arial" panose="020B0604020202020204" pitchFamily="34" charset="0"/>
              </a:rPr>
              <a:t>es </a:t>
            </a:r>
            <a:r>
              <a:rPr lang="es-CO" sz="2000" dirty="0">
                <a:latin typeface="Arial" panose="020B0604020202020204" pitchFamily="34" charset="0"/>
                <a:cs typeface="Arial" panose="020B0604020202020204" pitchFamily="34" charset="0"/>
              </a:rPr>
              <a:t>ilusoria. La justicia es parte </a:t>
            </a:r>
            <a:r>
              <a:rPr lang="es-CO" sz="2000" dirty="0" smtClean="0">
                <a:latin typeface="Arial" panose="020B0604020202020204" pitchFamily="34" charset="0"/>
                <a:cs typeface="Arial" panose="020B0604020202020204" pitchFamily="34" charset="0"/>
              </a:rPr>
              <a:t>del Derecho </a:t>
            </a:r>
            <a:r>
              <a:rPr lang="es-CO" sz="2000" dirty="0">
                <a:latin typeface="Arial" panose="020B0604020202020204" pitchFamily="34" charset="0"/>
                <a:cs typeface="Arial" panose="020B0604020202020204" pitchFamily="34" charset="0"/>
              </a:rPr>
              <a:t>sólo cuando el orden jurídico o social es eficaz o </a:t>
            </a:r>
            <a:r>
              <a:rPr lang="es-CO" sz="2000" dirty="0" smtClean="0">
                <a:latin typeface="Arial" panose="020B0604020202020204" pitchFamily="34" charset="0"/>
                <a:cs typeface="Arial" panose="020B0604020202020204" pitchFamily="34" charset="0"/>
              </a:rPr>
              <a:t>realmente aplicado</a:t>
            </a:r>
            <a:r>
              <a:rPr lang="es-CO" sz="2000" dirty="0">
                <a:latin typeface="Arial" panose="020B0604020202020204" pitchFamily="34" charset="0"/>
                <a:cs typeface="Arial" panose="020B0604020202020204" pitchFamily="34" charset="0"/>
              </a:rPr>
              <a:t>, cumplido u observado por la </a:t>
            </a:r>
            <a:r>
              <a:rPr lang="es-CO" sz="2000" dirty="0" smtClean="0">
                <a:latin typeface="Arial" panose="020B0604020202020204" pitchFamily="34" charset="0"/>
                <a:cs typeface="Arial" panose="020B0604020202020204" pitchFamily="34" charset="0"/>
              </a:rPr>
              <a:t>sociedad.</a:t>
            </a:r>
          </a:p>
          <a:p>
            <a:pPr marL="0" indent="0" algn="just">
              <a:buNone/>
            </a:pPr>
            <a:r>
              <a:rPr lang="es-CO" sz="2000" dirty="0" smtClean="0">
                <a:latin typeface="Arial" panose="020B0604020202020204" pitchFamily="34" charset="0"/>
                <a:cs typeface="Arial" panose="020B0604020202020204" pitchFamily="34" charset="0"/>
              </a:rPr>
              <a:t>Para </a:t>
            </a:r>
            <a:r>
              <a:rPr lang="es-CO" sz="2000" dirty="0">
                <a:latin typeface="Arial" panose="020B0604020202020204" pitchFamily="34" charset="0"/>
                <a:cs typeface="Arial" panose="020B0604020202020204" pitchFamily="34" charset="0"/>
              </a:rPr>
              <a:t>Axel </a:t>
            </a:r>
            <a:r>
              <a:rPr lang="es-CO" sz="2000" dirty="0" err="1">
                <a:latin typeface="Arial" panose="020B0604020202020204" pitchFamily="34" charset="0"/>
                <a:cs typeface="Arial" panose="020B0604020202020204" pitchFamily="34" charset="0"/>
              </a:rPr>
              <a:t>Anders</a:t>
            </a:r>
            <a:r>
              <a:rPr lang="es-CO" sz="2000" dirty="0">
                <a:latin typeface="Arial" panose="020B0604020202020204" pitchFamily="34" charset="0"/>
                <a:cs typeface="Arial" panose="020B0604020202020204" pitchFamily="34" charset="0"/>
              </a:rPr>
              <a:t> HÄGERSTRÖM </a:t>
            </a:r>
            <a:r>
              <a:rPr lang="es-CO" sz="2000" dirty="0" smtClean="0">
                <a:latin typeface="Arial" panose="020B0604020202020204" pitchFamily="34" charset="0"/>
                <a:cs typeface="Arial" panose="020B0604020202020204" pitchFamily="34" charset="0"/>
              </a:rPr>
              <a:t>la </a:t>
            </a:r>
            <a:r>
              <a:rPr lang="es-CO" sz="2000" dirty="0">
                <a:latin typeface="Arial" panose="020B0604020202020204" pitchFamily="34" charset="0"/>
                <a:cs typeface="Arial" panose="020B0604020202020204" pitchFamily="34" charset="0"/>
              </a:rPr>
              <a:t>norma es </a:t>
            </a:r>
            <a:r>
              <a:rPr lang="es-CO" sz="2000" dirty="0" smtClean="0">
                <a:latin typeface="Arial" panose="020B0604020202020204" pitchFamily="34" charset="0"/>
                <a:cs typeface="Arial" panose="020B0604020202020204" pitchFamily="34" charset="0"/>
              </a:rPr>
              <a:t>válida o existente</a:t>
            </a:r>
            <a:r>
              <a:rPr lang="es-CO" sz="2000" dirty="0">
                <a:latin typeface="Arial" panose="020B0604020202020204" pitchFamily="34" charset="0"/>
                <a:cs typeface="Arial" panose="020B0604020202020204" pitchFamily="34" charset="0"/>
              </a:rPr>
              <a:t>, si es sentida como vinculante y observada en un </a:t>
            </a:r>
            <a:r>
              <a:rPr lang="es-CO" sz="2000" dirty="0" smtClean="0">
                <a:latin typeface="Arial" panose="020B0604020202020204" pitchFamily="34" charset="0"/>
                <a:cs typeface="Arial" panose="020B0604020202020204" pitchFamily="34" charset="0"/>
              </a:rPr>
              <a:t>determinado grupo </a:t>
            </a:r>
            <a:r>
              <a:rPr lang="es-CO" sz="2000" dirty="0">
                <a:latin typeface="Arial" panose="020B0604020202020204" pitchFamily="34" charset="0"/>
                <a:cs typeface="Arial" panose="020B0604020202020204" pitchFamily="34" charset="0"/>
              </a:rPr>
              <a:t>social, </a:t>
            </a:r>
            <a:r>
              <a:rPr lang="es-CO" sz="2000" dirty="0" smtClean="0">
                <a:latin typeface="Arial" panose="020B0604020202020204" pitchFamily="34" charset="0"/>
                <a:cs typeface="Arial" panose="020B0604020202020204" pitchFamily="34" charset="0"/>
              </a:rPr>
              <a:t>por personas </a:t>
            </a:r>
            <a:r>
              <a:rPr lang="es-CO" sz="2000" dirty="0">
                <a:latin typeface="Arial" panose="020B0604020202020204" pitchFamily="34" charset="0"/>
                <a:cs typeface="Arial" panose="020B0604020202020204" pitchFamily="34" charset="0"/>
              </a:rPr>
              <a:t>encargadas de la </a:t>
            </a:r>
            <a:r>
              <a:rPr lang="es-CO" sz="2000" dirty="0" smtClean="0">
                <a:latin typeface="Arial" panose="020B0604020202020204" pitchFamily="34" charset="0"/>
                <a:cs typeface="Arial" panose="020B0604020202020204" pitchFamily="34" charset="0"/>
              </a:rPr>
              <a:t>administración de justicia. La idea del </a:t>
            </a:r>
            <a:r>
              <a:rPr lang="es-CO" sz="2000" dirty="0">
                <a:latin typeface="Arial" panose="020B0604020202020204" pitchFamily="34" charset="0"/>
                <a:cs typeface="Arial" panose="020B0604020202020204" pitchFamily="34" charset="0"/>
              </a:rPr>
              <a:t>Derecho </a:t>
            </a:r>
            <a:r>
              <a:rPr lang="es-CO" sz="2000" dirty="0" smtClean="0">
                <a:latin typeface="Arial" panose="020B0604020202020204" pitchFamily="34" charset="0"/>
                <a:cs typeface="Arial" panose="020B0604020202020204" pitchFamily="34" charset="0"/>
              </a:rPr>
              <a:t>como </a:t>
            </a:r>
            <a:r>
              <a:rPr lang="es-CO" sz="2000" dirty="0">
                <a:latin typeface="Arial" panose="020B0604020202020204" pitchFamily="34" charset="0"/>
                <a:cs typeface="Arial" panose="020B0604020202020204" pitchFamily="34" charset="0"/>
              </a:rPr>
              <a:t>conjunto </a:t>
            </a:r>
            <a:r>
              <a:rPr lang="es-CO" sz="2000" dirty="0" smtClean="0">
                <a:latin typeface="Arial" panose="020B0604020202020204" pitchFamily="34" charset="0"/>
                <a:cs typeface="Arial" panose="020B0604020202020204" pitchFamily="34" charset="0"/>
              </a:rPr>
              <a:t>de reglas imperativas y manifestación </a:t>
            </a:r>
            <a:r>
              <a:rPr lang="es-CO" sz="2000" dirty="0">
                <a:latin typeface="Arial" panose="020B0604020202020204" pitchFamily="34" charset="0"/>
                <a:cs typeface="Arial" panose="020B0604020202020204" pitchFamily="34" charset="0"/>
              </a:rPr>
              <a:t>de </a:t>
            </a:r>
            <a:r>
              <a:rPr lang="es-CO" sz="2000" dirty="0" smtClean="0">
                <a:latin typeface="Arial" panose="020B0604020202020204" pitchFamily="34" charset="0"/>
                <a:cs typeface="Arial" panose="020B0604020202020204" pitchFamily="34" charset="0"/>
              </a:rPr>
              <a:t>voluntad de </a:t>
            </a:r>
            <a:r>
              <a:rPr lang="es-CO" sz="2000" dirty="0">
                <a:latin typeface="Arial" panose="020B0604020202020204" pitchFamily="34" charset="0"/>
                <a:cs typeface="Arial" panose="020B0604020202020204" pitchFamily="34" charset="0"/>
              </a:rPr>
              <a:t>Estado, </a:t>
            </a:r>
            <a:r>
              <a:rPr lang="es-CO" sz="2000" dirty="0" smtClean="0">
                <a:latin typeface="Arial" panose="020B0604020202020204" pitchFamily="34" charset="0"/>
                <a:cs typeface="Arial" panose="020B0604020202020204" pitchFamily="34" charset="0"/>
              </a:rPr>
              <a:t>es criticada, pues deriva de una </a:t>
            </a:r>
            <a:r>
              <a:rPr lang="es-CO" sz="2000" dirty="0" err="1">
                <a:latin typeface="Arial" panose="020B0604020202020204" pitchFamily="34" charset="0"/>
                <a:cs typeface="Arial" panose="020B0604020202020204" pitchFamily="34" charset="0"/>
              </a:rPr>
              <a:t>antropomorfización</a:t>
            </a:r>
            <a:r>
              <a:rPr lang="es-CO" sz="2000" dirty="0">
                <a:latin typeface="Arial" panose="020B0604020202020204" pitchFamily="34" charset="0"/>
                <a:cs typeface="Arial" panose="020B0604020202020204" pitchFamily="34" charset="0"/>
              </a:rPr>
              <a:t> de la fuerza y de las relaciones </a:t>
            </a:r>
            <a:r>
              <a:rPr lang="es-CO" sz="2000" dirty="0" smtClean="0">
                <a:latin typeface="Arial" panose="020B0604020202020204" pitchFamily="34" charset="0"/>
                <a:cs typeface="Arial" panose="020B0604020202020204" pitchFamily="34" charset="0"/>
              </a:rPr>
              <a:t>sociales.</a:t>
            </a:r>
          </a:p>
        </p:txBody>
      </p:sp>
    </p:spTree>
    <p:extLst>
      <p:ext uri="{BB962C8B-B14F-4D97-AF65-F5344CB8AC3E}">
        <p14:creationId xmlns:p14="http://schemas.microsoft.com/office/powerpoint/2010/main" val="161774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smtClean="0">
                <a:latin typeface="Arial" panose="020B0604020202020204" pitchFamily="34" charset="0"/>
                <a:cs typeface="Arial" panose="020B0604020202020204" pitchFamily="34" charset="0"/>
              </a:rPr>
              <a:t>La idea del </a:t>
            </a:r>
            <a:r>
              <a:rPr lang="es-CO" sz="2000" dirty="0">
                <a:latin typeface="Arial" panose="020B0604020202020204" pitchFamily="34" charset="0"/>
                <a:cs typeface="Arial" panose="020B0604020202020204" pitchFamily="34" charset="0"/>
              </a:rPr>
              <a:t>Derecho </a:t>
            </a:r>
            <a:r>
              <a:rPr lang="es-CO" sz="2000" dirty="0" smtClean="0">
                <a:latin typeface="Arial" panose="020B0604020202020204" pitchFamily="34" charset="0"/>
                <a:cs typeface="Arial" panose="020B0604020202020204" pitchFamily="34" charset="0"/>
              </a:rPr>
              <a:t>como </a:t>
            </a:r>
            <a:r>
              <a:rPr lang="es-CO" sz="2000" dirty="0">
                <a:latin typeface="Arial" panose="020B0604020202020204" pitchFamily="34" charset="0"/>
                <a:cs typeface="Arial" panose="020B0604020202020204" pitchFamily="34" charset="0"/>
              </a:rPr>
              <a:t>conjunto </a:t>
            </a:r>
            <a:r>
              <a:rPr lang="es-CO" sz="2000" dirty="0" smtClean="0">
                <a:latin typeface="Arial" panose="020B0604020202020204" pitchFamily="34" charset="0"/>
                <a:cs typeface="Arial" panose="020B0604020202020204" pitchFamily="34" charset="0"/>
              </a:rPr>
              <a:t>de reglas imperativas y manifestación </a:t>
            </a:r>
            <a:r>
              <a:rPr lang="es-CO" sz="2000" dirty="0">
                <a:latin typeface="Arial" panose="020B0604020202020204" pitchFamily="34" charset="0"/>
                <a:cs typeface="Arial" panose="020B0604020202020204" pitchFamily="34" charset="0"/>
              </a:rPr>
              <a:t>de </a:t>
            </a:r>
            <a:r>
              <a:rPr lang="es-CO" sz="2000" dirty="0" smtClean="0">
                <a:latin typeface="Arial" panose="020B0604020202020204" pitchFamily="34" charset="0"/>
                <a:cs typeface="Arial" panose="020B0604020202020204" pitchFamily="34" charset="0"/>
              </a:rPr>
              <a:t>voluntad de </a:t>
            </a:r>
            <a:r>
              <a:rPr lang="es-CO" sz="2000" dirty="0">
                <a:latin typeface="Arial" panose="020B0604020202020204" pitchFamily="34" charset="0"/>
                <a:cs typeface="Arial" panose="020B0604020202020204" pitchFamily="34" charset="0"/>
              </a:rPr>
              <a:t>Estado, </a:t>
            </a:r>
            <a:r>
              <a:rPr lang="es-CO" sz="2000" dirty="0" smtClean="0">
                <a:latin typeface="Arial" panose="020B0604020202020204" pitchFamily="34" charset="0"/>
                <a:cs typeface="Arial" panose="020B0604020202020204" pitchFamily="34" charset="0"/>
              </a:rPr>
              <a:t>es criticada, pues ello deriva de una </a:t>
            </a:r>
            <a:r>
              <a:rPr lang="es-CO" sz="2000" dirty="0" err="1">
                <a:latin typeface="Arial" panose="020B0604020202020204" pitchFamily="34" charset="0"/>
                <a:cs typeface="Arial" panose="020B0604020202020204" pitchFamily="34" charset="0"/>
              </a:rPr>
              <a:t>antropomorfización</a:t>
            </a:r>
            <a:r>
              <a:rPr lang="es-CO" sz="2000" dirty="0">
                <a:latin typeface="Arial" panose="020B0604020202020204" pitchFamily="34" charset="0"/>
                <a:cs typeface="Arial" panose="020B0604020202020204" pitchFamily="34" charset="0"/>
              </a:rPr>
              <a:t> de la fuerza y de las relaciones </a:t>
            </a:r>
            <a:r>
              <a:rPr lang="es-CO" sz="2000" dirty="0" smtClean="0">
                <a:latin typeface="Arial" panose="020B0604020202020204" pitchFamily="34" charset="0"/>
                <a:cs typeface="Arial" panose="020B0604020202020204" pitchFamily="34" charset="0"/>
              </a:rPr>
              <a:t>sociales.</a:t>
            </a:r>
          </a:p>
          <a:p>
            <a:pPr marL="0" indent="0" algn="just">
              <a:buNone/>
            </a:pPr>
            <a:r>
              <a:rPr lang="es-CO" sz="2000" dirty="0">
                <a:latin typeface="Arial" panose="020B0604020202020204" pitchFamily="34" charset="0"/>
                <a:cs typeface="Arial" panose="020B0604020202020204" pitchFamily="34" charset="0"/>
              </a:rPr>
              <a:t>Alf ROSS, </a:t>
            </a:r>
            <a:r>
              <a:rPr lang="es-CO" sz="2000" dirty="0" smtClean="0">
                <a:latin typeface="Arial" panose="020B0604020202020204" pitchFamily="34" charset="0"/>
                <a:cs typeface="Arial" panose="020B0604020202020204" pitchFamily="34" charset="0"/>
              </a:rPr>
              <a:t>notable </a:t>
            </a:r>
            <a:r>
              <a:rPr lang="es-CO" sz="2000" dirty="0">
                <a:latin typeface="Arial" panose="020B0604020202020204" pitchFamily="34" charset="0"/>
                <a:cs typeface="Arial" panose="020B0604020202020204" pitchFamily="34" charset="0"/>
              </a:rPr>
              <a:t>jurista danés, quien con sencillez </a:t>
            </a:r>
            <a:r>
              <a:rPr lang="es-CO" sz="2000" dirty="0" smtClean="0">
                <a:latin typeface="Arial" panose="020B0604020202020204" pitchFamily="34" charset="0"/>
                <a:cs typeface="Arial" panose="020B0604020202020204" pitchFamily="34" charset="0"/>
              </a:rPr>
              <a:t>y claridad </a:t>
            </a:r>
            <a:r>
              <a:rPr lang="es-CO" sz="2000" dirty="0">
                <a:latin typeface="Arial" panose="020B0604020202020204" pitchFamily="34" charset="0"/>
                <a:cs typeface="Arial" panose="020B0604020202020204" pitchFamily="34" charset="0"/>
              </a:rPr>
              <a:t>expondría la esencia del realismo escandinavo: “</a:t>
            </a:r>
            <a:r>
              <a:rPr lang="es-CO" sz="2000" dirty="0" smtClean="0">
                <a:latin typeface="Arial" panose="020B0604020202020204" pitchFamily="34" charset="0"/>
                <a:cs typeface="Arial" panose="020B0604020202020204" pitchFamily="34" charset="0"/>
              </a:rPr>
              <a:t>Nuestra hipótesis </a:t>
            </a:r>
            <a:r>
              <a:rPr lang="es-CO" sz="2000" dirty="0">
                <a:latin typeface="Arial" panose="020B0604020202020204" pitchFamily="34" charset="0"/>
                <a:cs typeface="Arial" panose="020B0604020202020204" pitchFamily="34" charset="0"/>
              </a:rPr>
              <a:t>de trabajo dice que las normas jurídicas, como las normas </a:t>
            </a:r>
            <a:r>
              <a:rPr lang="es-CO" sz="2000" dirty="0" smtClean="0">
                <a:latin typeface="Arial" panose="020B0604020202020204" pitchFamily="34" charset="0"/>
                <a:cs typeface="Arial" panose="020B0604020202020204" pitchFamily="34" charset="0"/>
              </a:rPr>
              <a:t>del ajedrez</a:t>
            </a:r>
            <a:r>
              <a:rPr lang="es-CO" sz="2000" dirty="0">
                <a:latin typeface="Arial" panose="020B0604020202020204" pitchFamily="34" charset="0"/>
                <a:cs typeface="Arial" panose="020B0604020202020204" pitchFamily="34" charset="0"/>
              </a:rPr>
              <a:t>, sirven como esquema de interpretación para un </a:t>
            </a:r>
            <a:r>
              <a:rPr lang="es-CO" sz="2000" dirty="0" smtClean="0">
                <a:latin typeface="Arial" panose="020B0604020202020204" pitchFamily="34" charset="0"/>
                <a:cs typeface="Arial" panose="020B0604020202020204" pitchFamily="34" charset="0"/>
              </a:rPr>
              <a:t>conjunto correspondiente </a:t>
            </a:r>
            <a:r>
              <a:rPr lang="es-CO" sz="2000" dirty="0">
                <a:latin typeface="Arial" panose="020B0604020202020204" pitchFamily="34" charset="0"/>
                <a:cs typeface="Arial" panose="020B0604020202020204" pitchFamily="34" charset="0"/>
              </a:rPr>
              <a:t>de actos sociales, el Derecho en acción”. El Derecho </a:t>
            </a:r>
            <a:r>
              <a:rPr lang="es-CO" sz="2000" dirty="0" smtClean="0">
                <a:latin typeface="Arial" panose="020B0604020202020204" pitchFamily="34" charset="0"/>
                <a:cs typeface="Arial" panose="020B0604020202020204" pitchFamily="34" charset="0"/>
              </a:rPr>
              <a:t>se presenta </a:t>
            </a:r>
            <a:r>
              <a:rPr lang="es-CO" sz="2000" dirty="0">
                <a:latin typeface="Arial" panose="020B0604020202020204" pitchFamily="34" charset="0"/>
                <a:cs typeface="Arial" panose="020B0604020202020204" pitchFamily="34" charset="0"/>
              </a:rPr>
              <a:t>así como un marco a partir del cual trabajará el juez, será </a:t>
            </a:r>
            <a:r>
              <a:rPr lang="es-CO" sz="2000" dirty="0" smtClean="0">
                <a:latin typeface="Arial" panose="020B0604020202020204" pitchFamily="34" charset="0"/>
                <a:cs typeface="Arial" panose="020B0604020202020204" pitchFamily="34" charset="0"/>
              </a:rPr>
              <a:t>este quien </a:t>
            </a:r>
            <a:r>
              <a:rPr lang="es-CO" sz="2000" dirty="0">
                <a:latin typeface="Arial" panose="020B0604020202020204" pitchFamily="34" charset="0"/>
                <a:cs typeface="Arial" panose="020B0604020202020204" pitchFamily="34" charset="0"/>
              </a:rPr>
              <a:t>al interpretarlo le dará vida y hará que la norma surta </a:t>
            </a:r>
            <a:r>
              <a:rPr lang="es-CO" sz="2000" dirty="0" smtClean="0">
                <a:latin typeface="Arial" panose="020B0604020202020204" pitchFamily="34" charset="0"/>
                <a:cs typeface="Arial" panose="020B0604020202020204" pitchFamily="34" charset="0"/>
              </a:rPr>
              <a:t>sus verdaderos </a:t>
            </a:r>
            <a:r>
              <a:rPr lang="es-CO" sz="2000" dirty="0">
                <a:latin typeface="Arial" panose="020B0604020202020204" pitchFamily="34" charset="0"/>
                <a:cs typeface="Arial" panose="020B0604020202020204" pitchFamily="34" charset="0"/>
              </a:rPr>
              <a:t>efectos. El Derecho es un fenómeno de la realidad en </a:t>
            </a:r>
            <a:r>
              <a:rPr lang="es-CO" sz="2000" dirty="0" smtClean="0">
                <a:latin typeface="Arial" panose="020B0604020202020204" pitchFamily="34" charset="0"/>
                <a:cs typeface="Arial" panose="020B0604020202020204" pitchFamily="34" charset="0"/>
              </a:rPr>
              <a:t>la medida </a:t>
            </a:r>
            <a:r>
              <a:rPr lang="es-CO" sz="2000" dirty="0">
                <a:latin typeface="Arial" panose="020B0604020202020204" pitchFamily="34" charset="0"/>
                <a:cs typeface="Arial" panose="020B0604020202020204" pitchFamily="34" charset="0"/>
              </a:rPr>
              <a:t>en que su contenido es un hecho histórico que varía de </a:t>
            </a:r>
            <a:r>
              <a:rPr lang="es-CO" sz="2000" dirty="0" smtClean="0">
                <a:latin typeface="Arial" panose="020B0604020202020204" pitchFamily="34" charset="0"/>
                <a:cs typeface="Arial" panose="020B0604020202020204" pitchFamily="34" charset="0"/>
              </a:rPr>
              <a:t>acuerdo con </a:t>
            </a:r>
            <a:r>
              <a:rPr lang="es-CO" sz="2000" dirty="0">
                <a:latin typeface="Arial" panose="020B0604020202020204" pitchFamily="34" charset="0"/>
                <a:cs typeface="Arial" panose="020B0604020202020204" pitchFamily="34" charset="0"/>
              </a:rPr>
              <a:t>el tiempo y el lugar, que ha sido creado por el hombre y </a:t>
            </a:r>
            <a:r>
              <a:rPr lang="es-CO" sz="2000" dirty="0" smtClean="0">
                <a:latin typeface="Arial" panose="020B0604020202020204" pitchFamily="34" charset="0"/>
                <a:cs typeface="Arial" panose="020B0604020202020204" pitchFamily="34" charset="0"/>
              </a:rPr>
              <a:t>depende de </a:t>
            </a:r>
            <a:r>
              <a:rPr lang="es-CO" sz="2000" dirty="0">
                <a:latin typeface="Arial" panose="020B0604020202020204" pitchFamily="34" charset="0"/>
                <a:cs typeface="Arial" panose="020B0604020202020204" pitchFamily="34" charset="0"/>
              </a:rPr>
              <a:t>factores externos de poder.</a:t>
            </a:r>
            <a:endParaRPr lang="es-CO" sz="2000" dirty="0" smtClean="0">
              <a:latin typeface="Arial" panose="020B0604020202020204" pitchFamily="34" charset="0"/>
              <a:cs typeface="Arial" pitchFamily="34" charset="0"/>
            </a:endParaRPr>
          </a:p>
        </p:txBody>
      </p:sp>
    </p:spTree>
    <p:extLst>
      <p:ext uri="{BB962C8B-B14F-4D97-AF65-F5344CB8AC3E}">
        <p14:creationId xmlns:p14="http://schemas.microsoft.com/office/powerpoint/2010/main" val="424265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CO" sz="2000" dirty="0">
                <a:latin typeface="Arial" panose="020B0604020202020204" pitchFamily="34" charset="0"/>
                <a:cs typeface="Arial" panose="020B0604020202020204" pitchFamily="34" charset="0"/>
              </a:rPr>
              <a:t>ROSS va más allá, en su enfoque, las normas jurídicas </a:t>
            </a:r>
            <a:r>
              <a:rPr lang="es-CO" sz="2000" dirty="0" smtClean="0">
                <a:latin typeface="Arial" panose="020B0604020202020204" pitchFamily="34" charset="0"/>
                <a:cs typeface="Arial" panose="020B0604020202020204" pitchFamily="34" charset="0"/>
              </a:rPr>
              <a:t>deben entenderse </a:t>
            </a:r>
            <a:r>
              <a:rPr lang="es-CO" sz="2000" dirty="0">
                <a:latin typeface="Arial" panose="020B0604020202020204" pitchFamily="34" charset="0"/>
                <a:cs typeface="Arial" panose="020B0604020202020204" pitchFamily="34" charset="0"/>
              </a:rPr>
              <a:t>como directrices que pretenden provocar en su destinatario</a:t>
            </a:r>
          </a:p>
          <a:p>
            <a:pPr marL="0" indent="0" algn="just">
              <a:buNone/>
            </a:pPr>
            <a:r>
              <a:rPr lang="es-CO" sz="2000" dirty="0">
                <a:latin typeface="Arial" panose="020B0604020202020204" pitchFamily="34" charset="0"/>
                <a:cs typeface="Arial" panose="020B0604020202020204" pitchFamily="34" charset="0"/>
              </a:rPr>
              <a:t>un determinado actuar. Su funcionalidad no radica en la comunicación</a:t>
            </a:r>
          </a:p>
          <a:p>
            <a:pPr marL="0" indent="0" algn="just">
              <a:buNone/>
            </a:pPr>
            <a:r>
              <a:rPr lang="es-CO" sz="2000" dirty="0">
                <a:latin typeface="Arial" panose="020B0604020202020204" pitchFamily="34" charset="0"/>
                <a:cs typeface="Arial" panose="020B0604020202020204" pitchFamily="34" charset="0"/>
              </a:rPr>
              <a:t>de verdad alguna, sino en dirigir el comportamiento de </a:t>
            </a:r>
            <a:r>
              <a:rPr lang="es-CO" sz="2000" smtClean="0">
                <a:latin typeface="Arial" panose="020B0604020202020204" pitchFamily="34" charset="0"/>
                <a:cs typeface="Arial" panose="020B0604020202020204" pitchFamily="34" charset="0"/>
              </a:rPr>
              <a:t>las personas.</a:t>
            </a:r>
            <a:endParaRPr lang="es-CO" sz="2000" dirty="0" smtClean="0">
              <a:latin typeface="Arial" panose="020B0604020202020204" pitchFamily="34" charset="0"/>
              <a:cs typeface="Arial" pitchFamily="34" charset="0"/>
            </a:endParaRPr>
          </a:p>
        </p:txBody>
      </p:sp>
    </p:spTree>
    <p:extLst>
      <p:ext uri="{BB962C8B-B14F-4D97-AF65-F5344CB8AC3E}">
        <p14:creationId xmlns:p14="http://schemas.microsoft.com/office/powerpoint/2010/main" val="26278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CONCEPTO DE DERECHO DESDE LA CULTURA</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1900" dirty="0" smtClean="0">
                <a:latin typeface="Arial" panose="020B0604020202020204" pitchFamily="34" charset="0"/>
                <a:cs typeface="Arial" panose="020B0604020202020204" pitchFamily="34" charset="0"/>
              </a:rPr>
              <a:t>1. CONTEXTO</a:t>
            </a:r>
          </a:p>
          <a:p>
            <a:pPr marL="0" indent="0" algn="just">
              <a:buNone/>
            </a:pPr>
            <a:r>
              <a:rPr lang="es-MX" sz="1900" dirty="0" smtClean="0">
                <a:latin typeface="Arial" panose="020B0604020202020204" pitchFamily="34" charset="0"/>
                <a:cs typeface="Arial" panose="020B0604020202020204" pitchFamily="34" charset="0"/>
              </a:rPr>
              <a:t>1.1. Ser Humano. Adelantamos un concepto de humano que implica entender conceptualmente cuatro aspectos: </a:t>
            </a:r>
            <a:r>
              <a:rPr lang="es-MX" sz="1900" i="1" dirty="0" smtClean="0">
                <a:latin typeface="Arial" panose="020B0604020202020204" pitchFamily="34" charset="0"/>
                <a:cs typeface="Arial" panose="020B0604020202020204" pitchFamily="34" charset="0"/>
              </a:rPr>
              <a:t>Zoom </a:t>
            </a:r>
            <a:r>
              <a:rPr lang="es-MX" sz="1900" i="1" dirty="0" err="1" smtClean="0">
                <a:latin typeface="Arial" panose="020B0604020202020204" pitchFamily="34" charset="0"/>
                <a:cs typeface="Arial" panose="020B0604020202020204" pitchFamily="34" charset="0"/>
              </a:rPr>
              <a:t>Politikon</a:t>
            </a:r>
            <a:r>
              <a:rPr lang="es-MX" sz="1900" dirty="0" smtClean="0">
                <a:latin typeface="Arial" panose="020B0604020202020204" pitchFamily="34" charset="0"/>
                <a:cs typeface="Arial" panose="020B0604020202020204" pitchFamily="34" charset="0"/>
              </a:rPr>
              <a:t>, Ser Relacional, Ser Racional, el Conflicto como parte de la naturaleza humana.</a:t>
            </a:r>
          </a:p>
          <a:p>
            <a:pPr marL="0" indent="0" algn="just">
              <a:buNone/>
            </a:pPr>
            <a:r>
              <a:rPr lang="es-MX" sz="1900" i="1" dirty="0" smtClean="0">
                <a:latin typeface="Arial" panose="020B0604020202020204" pitchFamily="34" charset="0"/>
                <a:cs typeface="Arial" panose="020B0604020202020204" pitchFamily="34" charset="0"/>
              </a:rPr>
              <a:t>Zoom </a:t>
            </a:r>
            <a:r>
              <a:rPr lang="es-MX" sz="1900" i="1" dirty="0" err="1" smtClean="0">
                <a:latin typeface="Arial" panose="020B0604020202020204" pitchFamily="34" charset="0"/>
                <a:cs typeface="Arial" panose="020B0604020202020204" pitchFamily="34" charset="0"/>
              </a:rPr>
              <a:t>Politikon</a:t>
            </a:r>
            <a:r>
              <a:rPr lang="es-MX" sz="1900" dirty="0" smtClean="0">
                <a:latin typeface="Arial" panose="020B0604020202020204" pitchFamily="34" charset="0"/>
                <a:cs typeface="Arial" panose="020B0604020202020204" pitchFamily="34" charset="0"/>
              </a:rPr>
              <a:t> quiere decir que el ser humano por su </a:t>
            </a:r>
            <a:r>
              <a:rPr lang="es-MX" sz="1900" dirty="0">
                <a:latin typeface="Arial" panose="020B0604020202020204" pitchFamily="34" charset="0"/>
                <a:cs typeface="Arial" panose="020B0604020202020204" pitchFamily="34" charset="0"/>
              </a:rPr>
              <a:t>naturaleza requiere vivir </a:t>
            </a:r>
            <a:r>
              <a:rPr lang="es-MX" sz="1900" dirty="0" smtClean="0">
                <a:latin typeface="Arial" panose="020B0604020202020204" pitchFamily="34" charset="0"/>
                <a:cs typeface="Arial" panose="020B0604020202020204" pitchFamily="34" charset="0"/>
              </a:rPr>
              <a:t>en comunidad con otros seres. Estos seres idealmente deben ser humanos para que se parezca al ser humano, pues si no lo son, se parecerá más a los lobos o los monos, si vive con ellos. La idea pues de ese </a:t>
            </a:r>
            <a:r>
              <a:rPr lang="es-MX" sz="1900" i="1" dirty="0" err="1" smtClean="0">
                <a:latin typeface="Arial" panose="020B0604020202020204" pitchFamily="34" charset="0"/>
                <a:cs typeface="Arial" panose="020B0604020202020204" pitchFamily="34" charset="0"/>
              </a:rPr>
              <a:t>Politiko</a:t>
            </a:r>
            <a:r>
              <a:rPr lang="es-MX" sz="1900" dirty="0" smtClean="0">
                <a:latin typeface="Arial" panose="020B0604020202020204" pitchFamily="34" charset="0"/>
                <a:cs typeface="Arial" panose="020B0604020202020204" pitchFamily="34" charset="0"/>
              </a:rPr>
              <a:t> es que el ser humano por su naturaleza requiere de otros.</a:t>
            </a:r>
          </a:p>
          <a:p>
            <a:pPr marL="0" indent="0" algn="just">
              <a:buNone/>
            </a:pPr>
            <a:r>
              <a:rPr lang="es-MX" sz="1900" dirty="0" smtClean="0">
                <a:latin typeface="Arial" panose="020B0604020202020204" pitchFamily="34" charset="0"/>
                <a:cs typeface="Arial" panose="020B0604020202020204" pitchFamily="34" charset="0"/>
              </a:rPr>
              <a:t>El Ser Humano Relacional, quiere decir que nos relacionamos por lo menos en cuatro niveles: Relaciones con los Otros, que quiere decir que nos relacionamos con las demás personas y con los animales y vegetales, es decir, nos relacionamos con los otros seres.</a:t>
            </a:r>
          </a:p>
        </p:txBody>
      </p:sp>
    </p:spTree>
    <p:extLst>
      <p:ext uri="{BB962C8B-B14F-4D97-AF65-F5344CB8AC3E}">
        <p14:creationId xmlns:p14="http://schemas.microsoft.com/office/powerpoint/2010/main" val="394108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CONCEPTO DE DERECHO DESDE LA CULTURA</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fontScale="92500" lnSpcReduction="20000"/>
          </a:bodyPr>
          <a:lstStyle/>
          <a:p>
            <a:pPr marL="0" indent="0" algn="just">
              <a:buNone/>
            </a:pPr>
            <a:r>
              <a:rPr lang="es-MX" sz="2000" dirty="0">
                <a:latin typeface="Arial" panose="020B0604020202020204" pitchFamily="34" charset="0"/>
                <a:cs typeface="Arial" panose="020B0604020202020204" pitchFamily="34" charset="0"/>
              </a:rPr>
              <a:t>El Ser Humano Racional significa la característica del ser humano de usar su inteligencia, en ese sentido entendemos que hoy en día se habla por lo menos de  las Inteligencias Múltiples de Howard Gardner, que indica que tenemos por lo menos 8 tipos de inteligencias: Inteligencia lingüística; inteligencia lógica-matemática; Inteligencia espacial; Inteligencia Musical; Inteligencia Cinestésica; Inteligencia Interpersonal; Inteligencia Intrapersonal; Inteligencia Naturalista; y posiblemente Inteligencia Existencial y finalmente Inteligencia Educativa.</a:t>
            </a:r>
          </a:p>
          <a:p>
            <a:pPr marL="0" indent="0" algn="just">
              <a:buNone/>
            </a:pPr>
            <a:r>
              <a:rPr lang="es-MX" sz="2000" dirty="0">
                <a:latin typeface="Arial" panose="020B0604020202020204" pitchFamily="34" charset="0"/>
                <a:cs typeface="Arial" panose="020B0604020202020204" pitchFamily="34" charset="0"/>
              </a:rPr>
              <a:t>Hoy hablamos de que aprendemos con todo el cuerpo</a:t>
            </a:r>
            <a:r>
              <a:rPr lang="es-MX" sz="2000" dirty="0" smtClean="0">
                <a:latin typeface="Arial" panose="020B0604020202020204" pitchFamily="34" charset="0"/>
                <a:cs typeface="Arial" panose="020B0604020202020204" pitchFamily="34" charset="0"/>
              </a:rPr>
              <a:t>.</a:t>
            </a:r>
          </a:p>
          <a:p>
            <a:pPr marL="0" indent="0" algn="just">
              <a:buNone/>
            </a:pPr>
            <a:r>
              <a:rPr lang="es-MX" sz="2000" dirty="0" smtClean="0">
                <a:latin typeface="Arial" panose="020B0604020202020204" pitchFamily="34" charset="0"/>
                <a:cs typeface="Arial" panose="020B0604020202020204" pitchFamily="34" charset="0"/>
              </a:rPr>
              <a:t>El Conflicto como parte de la naturaleza del ser humano, significa que desde una concepción dialéctica marxista las leyes de la negación de la negación, o la Ley de la unidad y lucha de contrarios, nos muestran la evidencia de una tensión y distención propia de la materia y en muchos casos, propia de las ideas, que hace que no sea posible concebir un Ser Humano sin Conflictos, convirtiendo el conflicto en algo de la naturaleza propia del ser humano que no se debe “acabar” sino que se debe #resolver” o “gestionar” o “administrar”, pues acabar el conflicto supondría la terminación del ser humano, su muerte.</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468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412776"/>
            <a:ext cx="8229600" cy="4824536"/>
          </a:xfrm>
        </p:spPr>
        <p:txBody>
          <a:bodyPr>
            <a:noAutofit/>
          </a:bodyPr>
          <a:lstStyle/>
          <a:p>
            <a:pPr marL="0" indent="0" algn="just">
              <a:buNone/>
            </a:pPr>
            <a:r>
              <a:rPr lang="es-CO" sz="2000" dirty="0">
                <a:latin typeface="Arial" pitchFamily="34" charset="0"/>
                <a:cs typeface="Arial" pitchFamily="34" charset="0"/>
              </a:rPr>
              <a:t>Según Aristóteles, genéticamente, </a:t>
            </a:r>
            <a:r>
              <a:rPr lang="es-CO" sz="2000" b="1" dirty="0">
                <a:latin typeface="Arial" pitchFamily="34" charset="0"/>
                <a:cs typeface="Arial" pitchFamily="34" charset="0"/>
              </a:rPr>
              <a:t>el individuo y la familia</a:t>
            </a:r>
            <a:r>
              <a:rPr lang="es-CO" sz="2000" dirty="0">
                <a:latin typeface="Arial" pitchFamily="34" charset="0"/>
                <a:cs typeface="Arial" pitchFamily="34" charset="0"/>
              </a:rPr>
              <a:t> son anteriores al Estado (</a:t>
            </a:r>
            <a:r>
              <a:rPr lang="es-CO" sz="2000" i="1" dirty="0">
                <a:latin typeface="Arial" pitchFamily="34" charset="0"/>
                <a:cs typeface="Arial" pitchFamily="34" charset="0"/>
              </a:rPr>
              <a:t>polis</a:t>
            </a:r>
            <a:r>
              <a:rPr lang="es-CO" sz="2000" dirty="0">
                <a:latin typeface="Arial" pitchFamily="34" charset="0"/>
                <a:cs typeface="Arial" pitchFamily="34" charset="0"/>
              </a:rPr>
              <a:t>), pero naturalmente, no. Las familias surgen de la necesidad de la especie humana para procrear y subsistir como especie. Esta es la unión primera entre </a:t>
            </a:r>
            <a:r>
              <a:rPr lang="es-CO" sz="2000" dirty="0" smtClean="0">
                <a:latin typeface="Arial" pitchFamily="34" charset="0"/>
                <a:cs typeface="Arial" pitchFamily="34" charset="0"/>
              </a:rPr>
              <a:t>los seres humanos.</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Luego surge la </a:t>
            </a:r>
            <a:r>
              <a:rPr lang="es-CO" sz="2000" b="1" dirty="0">
                <a:latin typeface="Arial" pitchFamily="34" charset="0"/>
                <a:cs typeface="Arial" pitchFamily="34" charset="0"/>
              </a:rPr>
              <a:t>aldea o pueblo</a:t>
            </a:r>
            <a:r>
              <a:rPr lang="es-CO" sz="2000" dirty="0">
                <a:latin typeface="Arial" pitchFamily="34" charset="0"/>
                <a:cs typeface="Arial" pitchFamily="34" charset="0"/>
              </a:rPr>
              <a:t> como agrupación necesaria para satisfacer las necesidades primarias y cotidianas. Una familia no puede procurarse a sí misma todo lo necesario.</a:t>
            </a:r>
          </a:p>
          <a:p>
            <a:pPr marL="0" indent="0" algn="just">
              <a:buNone/>
            </a:pPr>
            <a:r>
              <a:rPr lang="es-CO" sz="2000" dirty="0">
                <a:latin typeface="Arial" pitchFamily="34" charset="0"/>
                <a:cs typeface="Arial" pitchFamily="34" charset="0"/>
              </a:rPr>
              <a:t>La </a:t>
            </a:r>
            <a:r>
              <a:rPr lang="es-CO" sz="2000" b="1" dirty="0">
                <a:latin typeface="Arial" pitchFamily="34" charset="0"/>
                <a:cs typeface="Arial" pitchFamily="34" charset="0"/>
              </a:rPr>
              <a:t>ciudad-estado</a:t>
            </a:r>
            <a:r>
              <a:rPr lang="es-CO" sz="2000" dirty="0">
                <a:latin typeface="Arial" pitchFamily="34" charset="0"/>
                <a:cs typeface="Arial" pitchFamily="34" charset="0"/>
              </a:rPr>
              <a:t> es la culminación de este proceso. Su fin no es ya la subsistencia. No se trata ya de vivir, sino de "vivir bien"; es decir, de </a:t>
            </a:r>
            <a:r>
              <a:rPr lang="es-CO" sz="2000" b="1" dirty="0">
                <a:latin typeface="Arial" pitchFamily="34" charset="0"/>
                <a:cs typeface="Arial" pitchFamily="34" charset="0"/>
              </a:rPr>
              <a:t>procurar la felicidad</a:t>
            </a:r>
            <a:r>
              <a:rPr lang="es-CO" sz="2000" dirty="0">
                <a:latin typeface="Arial" pitchFamily="34" charset="0"/>
                <a:cs typeface="Arial" pitchFamily="34" charset="0"/>
              </a:rPr>
              <a:t> a todos sus miembros.</a:t>
            </a:r>
          </a:p>
          <a:p>
            <a:pPr marL="0" indent="0" algn="just">
              <a:buNone/>
            </a:pPr>
            <a:r>
              <a:rPr lang="es-CO" sz="2000" dirty="0" smtClean="0">
                <a:latin typeface="Arial" pitchFamily="34" charset="0"/>
                <a:cs typeface="Arial" pitchFamily="34" charset="0"/>
              </a:rPr>
              <a:t>Entonces el </a:t>
            </a:r>
            <a:r>
              <a:rPr lang="es-CO" sz="2000" dirty="0">
                <a:latin typeface="Arial" pitchFamily="34" charset="0"/>
                <a:cs typeface="Arial" pitchFamily="34" charset="0"/>
              </a:rPr>
              <a:t>Estado </a:t>
            </a:r>
            <a:r>
              <a:rPr lang="es-CO" sz="2000" dirty="0" smtClean="0">
                <a:latin typeface="Arial" pitchFamily="34" charset="0"/>
                <a:cs typeface="Arial" pitchFamily="34" charset="0"/>
              </a:rPr>
              <a:t>es como un "</a:t>
            </a:r>
            <a:r>
              <a:rPr lang="es-CO" sz="2000" dirty="0">
                <a:latin typeface="Arial" pitchFamily="34" charset="0"/>
                <a:cs typeface="Arial" pitchFamily="34" charset="0"/>
              </a:rPr>
              <a:t>ser vivo" </a:t>
            </a:r>
            <a:r>
              <a:rPr lang="es-CO" sz="2000" dirty="0" smtClean="0">
                <a:latin typeface="Arial" pitchFamily="34" charset="0"/>
                <a:cs typeface="Arial" pitchFamily="34" charset="0"/>
              </a:rPr>
              <a:t>que tiende </a:t>
            </a:r>
            <a:r>
              <a:rPr lang="es-CO" sz="2000" dirty="0">
                <a:latin typeface="Arial" pitchFamily="34" charset="0"/>
                <a:cs typeface="Arial" pitchFamily="34" charset="0"/>
              </a:rPr>
              <a:t>a un fin: la felicidad de los </a:t>
            </a:r>
            <a:r>
              <a:rPr lang="es-CO" sz="2000" dirty="0" smtClean="0">
                <a:latin typeface="Arial" pitchFamily="34" charset="0"/>
                <a:cs typeface="Arial" pitchFamily="34" charset="0"/>
              </a:rPr>
              <a:t>ciudadanos, pues aisladamente las personas </a:t>
            </a:r>
            <a:r>
              <a:rPr lang="es-CO" sz="2000" dirty="0">
                <a:latin typeface="Arial" pitchFamily="34" charset="0"/>
                <a:cs typeface="Arial" pitchFamily="34" charset="0"/>
              </a:rPr>
              <a:t>no podemos lograr nuestro fin: la felicidad. Necesitamos de la comunidad </a:t>
            </a:r>
            <a:r>
              <a:rPr lang="es-CO" sz="2000" dirty="0" smtClean="0">
                <a:latin typeface="Arial" pitchFamily="34" charset="0"/>
                <a:cs typeface="Arial" pitchFamily="34" charset="0"/>
              </a:rPr>
              <a:t>para </a:t>
            </a:r>
            <a:r>
              <a:rPr lang="es-CO" sz="2000" dirty="0">
                <a:latin typeface="Arial" pitchFamily="34" charset="0"/>
                <a:cs typeface="Arial" pitchFamily="34" charset="0"/>
              </a:rPr>
              <a:t>conseguirlo: somos </a:t>
            </a:r>
            <a:r>
              <a:rPr lang="es-CO" sz="2000" b="1" dirty="0">
                <a:latin typeface="Arial" pitchFamily="34" charset="0"/>
                <a:cs typeface="Arial" pitchFamily="34" charset="0"/>
              </a:rPr>
              <a:t>animales políticos (</a:t>
            </a:r>
            <a:r>
              <a:rPr lang="es-CO" sz="2000" b="1" dirty="0" err="1">
                <a:latin typeface="Arial" pitchFamily="34" charset="0"/>
                <a:cs typeface="Arial" pitchFamily="34" charset="0"/>
              </a:rPr>
              <a:t>zôon</a:t>
            </a:r>
            <a:r>
              <a:rPr lang="es-CO" sz="2000" b="1" dirty="0">
                <a:latin typeface="Arial" pitchFamily="34" charset="0"/>
                <a:cs typeface="Arial" pitchFamily="34" charset="0"/>
              </a:rPr>
              <a:t> </a:t>
            </a:r>
            <a:r>
              <a:rPr lang="es-CO" sz="2000" b="1" dirty="0" err="1">
                <a:latin typeface="Arial" pitchFamily="34" charset="0"/>
                <a:cs typeface="Arial" pitchFamily="34" charset="0"/>
              </a:rPr>
              <a:t>politikón</a:t>
            </a:r>
            <a:r>
              <a:rPr lang="es-CO" sz="2000" b="1" dirty="0">
                <a:latin typeface="Arial" pitchFamily="34" charset="0"/>
                <a:cs typeface="Arial" pitchFamily="34" charset="0"/>
              </a:rPr>
              <a:t>)</a:t>
            </a:r>
            <a:r>
              <a:rPr lang="es-CO" sz="2000" dirty="0">
                <a:latin typeface="Arial" pitchFamily="34" charset="0"/>
                <a:cs typeface="Arial" pitchFamily="34" charset="0"/>
              </a:rPr>
              <a:t>, que desarrollan sus fines en el seno de una </a:t>
            </a:r>
            <a:r>
              <a:rPr lang="es-CO" sz="2000" dirty="0" smtClean="0">
                <a:latin typeface="Arial" pitchFamily="34" charset="0"/>
                <a:cs typeface="Arial" pitchFamily="34" charset="0"/>
              </a:rPr>
              <a:t>comunidad.</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86007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CONCEPTO DE DERECHO DESDE LA CULTURA</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fontScale="85000" lnSpcReduction="20000"/>
          </a:bodyPr>
          <a:lstStyle/>
          <a:p>
            <a:pPr marL="0" indent="0" algn="just">
              <a:buNone/>
            </a:pPr>
            <a:r>
              <a:rPr lang="es-MX" sz="2800" dirty="0" smtClean="0">
                <a:latin typeface="Arial" panose="020B0604020202020204" pitchFamily="34" charset="0"/>
                <a:cs typeface="Arial" panose="020B0604020202020204" pitchFamily="34" charset="0"/>
              </a:rPr>
              <a:t>1.2. La Sociedad:</a:t>
            </a:r>
          </a:p>
          <a:p>
            <a:pPr marL="0" indent="0" algn="just">
              <a:buNone/>
            </a:pPr>
            <a:r>
              <a:rPr lang="es-MX" sz="2800" dirty="0" smtClean="0">
                <a:latin typeface="Arial" panose="020B0604020202020204" pitchFamily="34" charset="0"/>
                <a:cs typeface="Arial" panose="020B0604020202020204" pitchFamily="34" charset="0"/>
              </a:rPr>
              <a:t>La podemos entender como un conjunto de personas reunidas en un territorio que comparten un sentido de pertenencia.</a:t>
            </a:r>
          </a:p>
          <a:p>
            <a:pPr marL="0" indent="0" algn="just">
              <a:buNone/>
            </a:pPr>
            <a:r>
              <a:rPr lang="es-MX" sz="2800" dirty="0" smtClean="0">
                <a:latin typeface="Arial" panose="020B0604020202020204" pitchFamily="34" charset="0"/>
                <a:cs typeface="Arial" panose="020B0604020202020204" pitchFamily="34" charset="0"/>
              </a:rPr>
              <a:t>En desarrollo de esa relacionalidad, el ser humano produce Cultura, entendida como todas las habilidades y competencias surgidas de la convivencia en sociedad.</a:t>
            </a:r>
          </a:p>
          <a:p>
            <a:pPr marL="0" indent="0" algn="just">
              <a:buNone/>
            </a:pPr>
            <a:r>
              <a:rPr lang="es-MX" sz="2800" dirty="0" smtClean="0">
                <a:latin typeface="Arial" panose="020B0604020202020204" pitchFamily="34" charset="0"/>
                <a:cs typeface="Arial" panose="020B0604020202020204" pitchFamily="34" charset="0"/>
              </a:rPr>
              <a:t>Aprendizaje o Enculturación, como forma de transmitir la cultura</a:t>
            </a:r>
          </a:p>
          <a:p>
            <a:pPr marL="0" indent="0" algn="just">
              <a:buNone/>
            </a:pPr>
            <a:r>
              <a:rPr lang="es-MX" sz="2800" dirty="0" smtClean="0">
                <a:latin typeface="Arial" panose="020B0604020202020204" pitchFamily="34" charset="0"/>
                <a:cs typeface="Arial" panose="020B0604020202020204" pitchFamily="34" charset="0"/>
              </a:rPr>
              <a:t>Entropía y Conflicto, como algo de la naturaleza de las organizaciones complejas que hace que tiendan naturalmente al caos, al desorden y a la mayor complejidad</a:t>
            </a:r>
          </a:p>
        </p:txBody>
      </p:sp>
    </p:spTree>
    <p:extLst>
      <p:ext uri="{BB962C8B-B14F-4D97-AF65-F5344CB8AC3E}">
        <p14:creationId xmlns:p14="http://schemas.microsoft.com/office/powerpoint/2010/main" val="46674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CONCEPTO DE DERECHO DESDE LA CULTURA</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2800" dirty="0" smtClean="0">
                <a:latin typeface="Arial" panose="020B0604020202020204" pitchFamily="34" charset="0"/>
                <a:cs typeface="Arial" panose="020B0604020202020204" pitchFamily="34" charset="0"/>
              </a:rPr>
              <a:t>2. ¿Qué propone el Derecho?</a:t>
            </a:r>
          </a:p>
          <a:p>
            <a:pPr marL="0" indent="0" algn="just">
              <a:buNone/>
            </a:pPr>
            <a:r>
              <a:rPr lang="es-MX" sz="2800" dirty="0" smtClean="0">
                <a:latin typeface="Arial" panose="020B0604020202020204" pitchFamily="34" charset="0"/>
                <a:cs typeface="Arial" panose="020B0604020202020204" pitchFamily="34" charset="0"/>
              </a:rPr>
              <a:t>El Derecho propone la construcción de un Orden, como respuesta al natural desorden propio de los cuerpos complejos como la sociedad.</a:t>
            </a:r>
          </a:p>
          <a:p>
            <a:pPr marL="0" indent="0" algn="just">
              <a:buNone/>
            </a:pPr>
            <a:r>
              <a:rPr lang="es-MX" sz="2800" dirty="0" smtClean="0">
                <a:latin typeface="Arial" panose="020B0604020202020204" pitchFamily="34" charset="0"/>
                <a:cs typeface="Arial" panose="020B0604020202020204" pitchFamily="34" charset="0"/>
              </a:rPr>
              <a:t>3. ¿Qué es el Derecho?</a:t>
            </a:r>
          </a:p>
          <a:p>
            <a:pPr marL="0" indent="0" algn="just">
              <a:buNone/>
            </a:pPr>
            <a:r>
              <a:rPr lang="es-MX" sz="2800" dirty="0" smtClean="0">
                <a:latin typeface="Arial" panose="020B0604020202020204" pitchFamily="34" charset="0"/>
                <a:cs typeface="Arial" panose="020B0604020202020204" pitchFamily="34" charset="0"/>
              </a:rPr>
              <a:t>Es una herramienta producto cultural de la sociedad humana, que está conformada por una elevada complejidad y que presenta una permanente construcción para garantizar el orden.</a:t>
            </a:r>
          </a:p>
        </p:txBody>
      </p:sp>
    </p:spTree>
    <p:extLst>
      <p:ext uri="{BB962C8B-B14F-4D97-AF65-F5344CB8AC3E}">
        <p14:creationId xmlns:p14="http://schemas.microsoft.com/office/powerpoint/2010/main" val="35122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CONCEPTO DE DERECHO DESDE LA CULTURA</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2100" dirty="0" smtClean="0">
                <a:latin typeface="Arial" panose="020B0604020202020204" pitchFamily="34" charset="0"/>
                <a:cs typeface="Arial" panose="020B0604020202020204" pitchFamily="34" charset="0"/>
              </a:rPr>
              <a:t>El Derecho está compuesto por una complejidad así:</a:t>
            </a:r>
            <a:endParaRPr lang="es-MX" sz="2100" dirty="0">
              <a:latin typeface="Arial" panose="020B0604020202020204" pitchFamily="34" charset="0"/>
              <a:cs typeface="Arial" panose="020B0604020202020204" pitchFamily="34" charset="0"/>
            </a:endParaRPr>
          </a:p>
          <a:p>
            <a:pPr marL="0" indent="0" algn="just">
              <a:buNone/>
            </a:pPr>
            <a:r>
              <a:rPr lang="es-MX" sz="2100" dirty="0" smtClean="0">
                <a:latin typeface="Arial" panose="020B0604020202020204" pitchFamily="34" charset="0"/>
                <a:cs typeface="Arial" panose="020B0604020202020204" pitchFamily="34" charset="0"/>
              </a:rPr>
              <a:t>a) Un sistema de normas</a:t>
            </a:r>
          </a:p>
          <a:p>
            <a:pPr marL="0" indent="0" algn="just">
              <a:buNone/>
            </a:pPr>
            <a:r>
              <a:rPr lang="es-MX" sz="2100" dirty="0" smtClean="0">
                <a:latin typeface="Arial" panose="020B0604020202020204" pitchFamily="34" charset="0"/>
                <a:cs typeface="Arial" panose="020B0604020202020204" pitchFamily="34" charset="0"/>
              </a:rPr>
              <a:t>b) Unas instituciones donde se instauren las normas</a:t>
            </a:r>
          </a:p>
          <a:p>
            <a:pPr marL="0" indent="0" algn="just">
              <a:buNone/>
            </a:pPr>
            <a:r>
              <a:rPr lang="es-MX" sz="2100" dirty="0" smtClean="0">
                <a:latin typeface="Arial" panose="020B0604020202020204" pitchFamily="34" charset="0"/>
                <a:cs typeface="Arial" panose="020B0604020202020204" pitchFamily="34" charset="0"/>
              </a:rPr>
              <a:t>c) La Jurisprudencia</a:t>
            </a:r>
          </a:p>
          <a:p>
            <a:pPr marL="0" indent="0" algn="just">
              <a:buNone/>
            </a:pPr>
            <a:r>
              <a:rPr lang="es-MX" sz="2100" dirty="0" smtClean="0">
                <a:latin typeface="Arial" panose="020B0604020202020204" pitchFamily="34" charset="0"/>
                <a:cs typeface="Arial" panose="020B0604020202020204" pitchFamily="34" charset="0"/>
              </a:rPr>
              <a:t>d) La Doctrina, que implica no sólo los libros, sino los ensayos académicos y las investigaciones académicas desarrolladas de manera sistemática (en los campos de las ciencias, las artes, las técnicas)</a:t>
            </a:r>
          </a:p>
          <a:p>
            <a:pPr marL="0" indent="0" algn="just">
              <a:buNone/>
            </a:pPr>
            <a:r>
              <a:rPr lang="es-MX" sz="2100" dirty="0" smtClean="0">
                <a:latin typeface="Arial" panose="020B0604020202020204" pitchFamily="34" charset="0"/>
                <a:cs typeface="Arial" panose="020B0604020202020204" pitchFamily="34" charset="0"/>
              </a:rPr>
              <a:t>e) Las Personas: en su sentido general, entendidas como a quienes se les aplica las normas, pero de manera particular en su sentido especial, como Formación de Cuadros (que suponen la adecuación competente de las personas para el sistema, preparados por las Universidades)</a:t>
            </a:r>
          </a:p>
        </p:txBody>
      </p:sp>
    </p:spTree>
    <p:extLst>
      <p:ext uri="{BB962C8B-B14F-4D97-AF65-F5344CB8AC3E}">
        <p14:creationId xmlns:p14="http://schemas.microsoft.com/office/powerpoint/2010/main" val="217956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anose="020B0604020202020204" pitchFamily="34" charset="0"/>
                <a:cs typeface="Arial" panose="020B0604020202020204" pitchFamily="34" charset="0"/>
              </a:rPr>
              <a:t>LA IDEA DE DERECHO EN LA ANTIGUEDAD</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1268760"/>
            <a:ext cx="8229600" cy="5112568"/>
          </a:xfrm>
        </p:spPr>
        <p:txBody>
          <a:bodyPr>
            <a:noAutofit/>
          </a:bodyPr>
          <a:lstStyle/>
          <a:p>
            <a:pPr marL="0" indent="0" algn="just">
              <a:buNone/>
            </a:pPr>
            <a:r>
              <a:rPr lang="es-CO" sz="2000" dirty="0">
                <a:latin typeface="Arial" pitchFamily="34" charset="0"/>
                <a:cs typeface="Arial" pitchFamily="34" charset="0"/>
              </a:rPr>
              <a:t>El carácter político del </a:t>
            </a:r>
            <a:r>
              <a:rPr lang="es-CO" sz="2000" dirty="0" smtClean="0">
                <a:latin typeface="Arial" pitchFamily="34" charset="0"/>
                <a:cs typeface="Arial" pitchFamily="34" charset="0"/>
              </a:rPr>
              <a:t>ser humano se </a:t>
            </a:r>
            <a:r>
              <a:rPr lang="es-CO" sz="2000" dirty="0">
                <a:latin typeface="Arial" pitchFamily="34" charset="0"/>
                <a:cs typeface="Arial" pitchFamily="34" charset="0"/>
              </a:rPr>
              <a:t>explica por su capacidad de </a:t>
            </a:r>
            <a:r>
              <a:rPr lang="es-CO" sz="2000" b="1" dirty="0" smtClean="0">
                <a:latin typeface="Arial" pitchFamily="34" charset="0"/>
                <a:cs typeface="Arial" pitchFamily="34" charset="0"/>
              </a:rPr>
              <a:t>simbolizar o de generar lenguaje</a:t>
            </a:r>
            <a:r>
              <a:rPr lang="es-CO" sz="2000" dirty="0">
                <a:latin typeface="Arial" pitchFamily="34" charset="0"/>
                <a:cs typeface="Arial" pitchFamily="34" charset="0"/>
              </a:rPr>
              <a:t>. La sociedad es una gran red de memoria compartida, de leyes, que nos in-forma y a la que nosotros vamos dando forma. Y esa enorme memoria está hecha de lenguaje. </a:t>
            </a:r>
            <a:r>
              <a:rPr lang="es-CO" sz="2000" dirty="0" smtClean="0">
                <a:latin typeface="Arial" pitchFamily="34" charset="0"/>
                <a:cs typeface="Arial" pitchFamily="34" charset="0"/>
              </a:rPr>
              <a:t>Las </a:t>
            </a:r>
            <a:r>
              <a:rPr lang="es-CO" sz="2000" dirty="0">
                <a:latin typeface="Arial" pitchFamily="34" charset="0"/>
                <a:cs typeface="Arial" pitchFamily="34" charset="0"/>
              </a:rPr>
              <a:t>leyes son lenguaje social y compartido por </a:t>
            </a:r>
            <a:r>
              <a:rPr lang="es-CO" sz="2000" dirty="0" smtClean="0">
                <a:latin typeface="Arial" pitchFamily="34" charset="0"/>
                <a:cs typeface="Arial" pitchFamily="34" charset="0"/>
              </a:rPr>
              <a:t>todos. </a:t>
            </a:r>
            <a:r>
              <a:rPr lang="es-CO" sz="2000" dirty="0">
                <a:latin typeface="Arial" pitchFamily="34" charset="0"/>
                <a:cs typeface="Arial" pitchFamily="34" charset="0"/>
              </a:rPr>
              <a:t>La ley no da sólo derechos; también impone deberes</a:t>
            </a:r>
            <a:r>
              <a:rPr lang="es-CO" sz="2000" dirty="0" smtClean="0">
                <a:latin typeface="Arial" pitchFamily="34" charset="0"/>
                <a:cs typeface="Arial" pitchFamily="34" charset="0"/>
              </a:rPr>
              <a:t>.</a:t>
            </a:r>
          </a:p>
          <a:p>
            <a:pPr marL="0" indent="0" algn="just">
              <a:buNone/>
            </a:pPr>
            <a:r>
              <a:rPr lang="es-CO" sz="2000" dirty="0">
                <a:latin typeface="Arial" pitchFamily="34" charset="0"/>
                <a:cs typeface="Arial" pitchFamily="34" charset="0"/>
              </a:rPr>
              <a:t>El Estado no es ningún fin en sí mismo, sino que su fin (</a:t>
            </a:r>
            <a:r>
              <a:rPr lang="es-CO" sz="2000" i="1" dirty="0">
                <a:latin typeface="Arial" pitchFamily="34" charset="0"/>
                <a:cs typeface="Arial" pitchFamily="34" charset="0"/>
              </a:rPr>
              <a:t>telos</a:t>
            </a:r>
            <a:r>
              <a:rPr lang="es-CO" sz="2000" dirty="0">
                <a:latin typeface="Arial" pitchFamily="34" charset="0"/>
                <a:cs typeface="Arial" pitchFamily="34" charset="0"/>
              </a:rPr>
              <a:t>) es la felicidad y la perfección de los ciudadanos. Ética y política se abrazan siempre</a:t>
            </a:r>
            <a:r>
              <a:rPr lang="es-CO" sz="2000" dirty="0" smtClean="0">
                <a:latin typeface="Arial" pitchFamily="34" charset="0"/>
                <a:cs typeface="Arial" pitchFamily="34" charset="0"/>
              </a:rPr>
              <a:t>.</a:t>
            </a:r>
          </a:p>
          <a:p>
            <a:pPr marL="0" indent="0" algn="just">
              <a:buNone/>
            </a:pPr>
            <a:r>
              <a:rPr lang="es-CO" sz="2000" dirty="0" smtClean="0">
                <a:latin typeface="Arial" pitchFamily="34" charset="0"/>
                <a:cs typeface="Arial" pitchFamily="34" charset="0"/>
              </a:rPr>
              <a:t>Constituir </a:t>
            </a:r>
            <a:r>
              <a:rPr lang="es-CO" sz="2000" dirty="0">
                <a:latin typeface="Arial" pitchFamily="34" charset="0"/>
                <a:cs typeface="Arial" pitchFamily="34" charset="0"/>
              </a:rPr>
              <a:t>un Estado sólo es posible si se le dota de un sistema de gobierno, de un marco adecuado de leyes e instituciones que regulen la convivencia y permitan la plena realización de la naturaleza humana y su fin último que es la </a:t>
            </a:r>
            <a:r>
              <a:rPr lang="es-CO" sz="2000" dirty="0" smtClean="0">
                <a:latin typeface="Arial" pitchFamily="34" charset="0"/>
                <a:cs typeface="Arial" pitchFamily="34" charset="0"/>
              </a:rPr>
              <a:t>felicidad.</a:t>
            </a:r>
          </a:p>
          <a:p>
            <a:pPr marL="0" indent="0" algn="just">
              <a:buNone/>
            </a:pPr>
            <a:r>
              <a:rPr lang="es-CO" sz="2000" dirty="0" smtClean="0">
                <a:latin typeface="Arial" pitchFamily="34" charset="0"/>
                <a:cs typeface="Arial" pitchFamily="34" charset="0"/>
              </a:rPr>
              <a:t> </a:t>
            </a:r>
            <a:r>
              <a:rPr lang="es-CO" sz="2000" b="1" dirty="0">
                <a:latin typeface="Arial" pitchFamily="34" charset="0"/>
                <a:cs typeface="Arial" pitchFamily="34" charset="0"/>
              </a:rPr>
              <a:t>La justicia</a:t>
            </a:r>
            <a:r>
              <a:rPr lang="es-CO" sz="2000" dirty="0">
                <a:latin typeface="Arial" pitchFamily="34" charset="0"/>
                <a:cs typeface="Arial" pitchFamily="34" charset="0"/>
              </a:rPr>
              <a:t> es la virtud que asegura y consolida el orden en la </a:t>
            </a:r>
            <a:r>
              <a:rPr lang="es-CO" sz="2000" i="1" dirty="0">
                <a:latin typeface="Arial" pitchFamily="34" charset="0"/>
                <a:cs typeface="Arial" pitchFamily="34" charset="0"/>
              </a:rPr>
              <a:t>polis</a:t>
            </a:r>
            <a:r>
              <a:rPr lang="es-CO" sz="2000" dirty="0">
                <a:latin typeface="Arial" pitchFamily="34" charset="0"/>
                <a:cs typeface="Arial" pitchFamily="34" charset="0"/>
              </a:rPr>
              <a:t>, armonizando equitativamente los derechos y los deberes de todos los miembros de la comunidad</a:t>
            </a:r>
            <a:r>
              <a:rPr lang="es-CO" sz="2000" dirty="0" smtClean="0">
                <a:latin typeface="Arial" pitchFamily="34" charset="0"/>
                <a:cs typeface="Arial" pitchFamily="34" charset="0"/>
              </a:rPr>
              <a:t>.</a:t>
            </a:r>
          </a:p>
        </p:txBody>
      </p:sp>
    </p:spTree>
    <p:extLst>
      <p:ext uri="{BB962C8B-B14F-4D97-AF65-F5344CB8AC3E}">
        <p14:creationId xmlns:p14="http://schemas.microsoft.com/office/powerpoint/2010/main" val="4255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4443</TotalTime>
  <Words>10822</Words>
  <Application>Microsoft Office PowerPoint</Application>
  <PresentationFormat>Presentación en pantalla (4:3)</PresentationFormat>
  <Paragraphs>484</Paragraphs>
  <Slides>82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82</vt:i4>
      </vt:variant>
    </vt:vector>
  </HeadingPairs>
  <TitlesOfParts>
    <vt:vector size="85" baseType="lpstr">
      <vt:lpstr>Arial</vt:lpstr>
      <vt:lpstr>Calibri</vt:lpstr>
      <vt:lpstr>Tema de Office</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 EN LA ANTIGUEDAD</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LA IDEA DE DERECHO</vt:lpstr>
      <vt:lpstr>CONCEPTO DE DERECHO DESDE LA CULTURA</vt:lpstr>
      <vt:lpstr>CONCEPTO DE DERECHO DESDE LA CULTURA</vt:lpstr>
      <vt:lpstr>CONCEPTO DE DERECHO DESDE LA CULTURA</vt:lpstr>
      <vt:lpstr>CONCEPTO DE DERECHO DESDE LA CULTURA</vt:lpstr>
      <vt:lpstr>CONCEPTO DE DERECHO DESDE LA CULTURA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FUENTES DEL DERECHO</dc:title>
  <dc:creator>user</dc:creator>
  <cp:lastModifiedBy>Fernando Charria Garcia</cp:lastModifiedBy>
  <cp:revision>749</cp:revision>
  <dcterms:created xsi:type="dcterms:W3CDTF">2015-03-12T14:01:12Z</dcterms:created>
  <dcterms:modified xsi:type="dcterms:W3CDTF">2018-02-19T13:03:02Z</dcterms:modified>
</cp:coreProperties>
</file>